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4"/>
  </p:notesMasterIdLst>
  <p:sldIdLst>
    <p:sldId id="256" r:id="rId2"/>
    <p:sldId id="370" r:id="rId3"/>
    <p:sldId id="371" r:id="rId4"/>
    <p:sldId id="373" r:id="rId5"/>
    <p:sldId id="372" r:id="rId6"/>
    <p:sldId id="336" r:id="rId7"/>
    <p:sldId id="374" r:id="rId8"/>
    <p:sldId id="375" r:id="rId9"/>
    <p:sldId id="376" r:id="rId10"/>
    <p:sldId id="377" r:id="rId11"/>
    <p:sldId id="379" r:id="rId12"/>
    <p:sldId id="378" r:id="rId13"/>
    <p:sldId id="380" r:id="rId14"/>
    <p:sldId id="381" r:id="rId15"/>
    <p:sldId id="382" r:id="rId16"/>
    <p:sldId id="383" r:id="rId17"/>
    <p:sldId id="385" r:id="rId18"/>
    <p:sldId id="384" r:id="rId19"/>
    <p:sldId id="386" r:id="rId20"/>
    <p:sldId id="387" r:id="rId21"/>
    <p:sldId id="388" r:id="rId22"/>
    <p:sldId id="389" r:id="rId23"/>
    <p:sldId id="390" r:id="rId24"/>
    <p:sldId id="391" r:id="rId25"/>
    <p:sldId id="392" r:id="rId26"/>
    <p:sldId id="393" r:id="rId27"/>
    <p:sldId id="395" r:id="rId28"/>
    <p:sldId id="394" r:id="rId29"/>
    <p:sldId id="396" r:id="rId30"/>
    <p:sldId id="397" r:id="rId31"/>
    <p:sldId id="398" r:id="rId32"/>
    <p:sldId id="399" r:id="rId33"/>
    <p:sldId id="400" r:id="rId34"/>
    <p:sldId id="401" r:id="rId35"/>
    <p:sldId id="402" r:id="rId36"/>
    <p:sldId id="404" r:id="rId37"/>
    <p:sldId id="403" r:id="rId38"/>
    <p:sldId id="405" r:id="rId39"/>
    <p:sldId id="406" r:id="rId40"/>
    <p:sldId id="407" r:id="rId41"/>
    <p:sldId id="408" r:id="rId42"/>
    <p:sldId id="409" r:id="rId43"/>
  </p:sldIdLst>
  <p:sldSz cx="9144000" cy="5143500" type="screen16x9"/>
  <p:notesSz cx="6858000" cy="9144000"/>
  <p:embeddedFontLst>
    <p:embeddedFont>
      <p:font typeface="Meiryo" panose="020B0604030504040204" pitchFamily="34" charset="-128"/>
      <p:regular r:id="rId45"/>
      <p:bold r:id="rId46"/>
      <p:italic r:id="rId47"/>
      <p:boldItalic r:id="rId48"/>
    </p:embeddedFont>
    <p:embeddedFont>
      <p:font typeface="Lato" panose="020F0502020204030203" pitchFamily="34" charset="0"/>
      <p:regular r:id="rId49"/>
      <p:bold r:id="rId50"/>
      <p:italic r:id="rId51"/>
      <p:boldItalic r:id="rId52"/>
    </p:embeddedFont>
    <p:embeddedFont>
      <p:font typeface="Raleway"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ultiple linear regression" id="{698BBC66-A9F9-4FA3-AF14-0A65043A98CE}">
          <p14:sldIdLst>
            <p14:sldId id="256"/>
            <p14:sldId id="370"/>
            <p14:sldId id="371"/>
            <p14:sldId id="373"/>
            <p14:sldId id="372"/>
            <p14:sldId id="336"/>
            <p14:sldId id="374"/>
            <p14:sldId id="375"/>
            <p14:sldId id="376"/>
            <p14:sldId id="377"/>
            <p14:sldId id="379"/>
            <p14:sldId id="378"/>
            <p14:sldId id="380"/>
            <p14:sldId id="381"/>
            <p14:sldId id="382"/>
            <p14:sldId id="383"/>
            <p14:sldId id="385"/>
            <p14:sldId id="384"/>
            <p14:sldId id="386"/>
            <p14:sldId id="387"/>
            <p14:sldId id="388"/>
            <p14:sldId id="389"/>
            <p14:sldId id="390"/>
            <p14:sldId id="391"/>
            <p14:sldId id="392"/>
            <p14:sldId id="393"/>
            <p14:sldId id="395"/>
            <p14:sldId id="394"/>
            <p14:sldId id="396"/>
            <p14:sldId id="397"/>
            <p14:sldId id="398"/>
            <p14:sldId id="399"/>
            <p14:sldId id="400"/>
            <p14:sldId id="401"/>
            <p14:sldId id="402"/>
            <p14:sldId id="404"/>
            <p14:sldId id="403"/>
            <p14:sldId id="405"/>
            <p14:sldId id="406"/>
            <p14:sldId id="407"/>
            <p14:sldId id="408"/>
            <p14:sldId id="40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9A12"/>
    <a:srgbClr val="FB9BB9"/>
    <a:srgbClr val="E5E51F"/>
    <a:srgbClr val="F7F7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2" d="100"/>
          <a:sy n="112" d="100"/>
        </p:scale>
        <p:origin x="638"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817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0576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5765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4779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4017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733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166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0923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978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5174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4016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970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75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25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325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6389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7948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3825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9699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6825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955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7882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332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1026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149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235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05214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4675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0652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9839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5441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4595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1052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97058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03169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3804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56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994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895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3489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359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10685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400" dirty="0"/>
              <a:t>Bagging – Random Forest – Boosting </a:t>
            </a:r>
            <a:endParaRPr sz="2400" dirty="0"/>
          </a:p>
        </p:txBody>
      </p:sp>
      <p:sp>
        <p:nvSpPr>
          <p:cNvPr id="87" name="Google Shape;87;p13"/>
          <p:cNvSpPr txBox="1">
            <a:spLocks noGrp="1"/>
          </p:cNvSpPr>
          <p:nvPr>
            <p:ph type="subTitle" idx="1"/>
          </p:nvPr>
        </p:nvSpPr>
        <p:spPr>
          <a:xfrm>
            <a:off x="1457217" y="2008300"/>
            <a:ext cx="5264917" cy="705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dirty="0">
                <a:solidFill>
                  <a:schemeClr val="bg2"/>
                </a:solidFill>
              </a:rPr>
              <a:t>Assembly techniques for predictive analysis</a:t>
            </a:r>
            <a:endParaRPr lang="fr" sz="1800" dirty="0">
              <a:solidFill>
                <a:schemeClr val="bg2"/>
              </a:solidFill>
            </a:endParaRPr>
          </a:p>
        </p:txBody>
      </p:sp>
      <p:pic>
        <p:nvPicPr>
          <p:cNvPr id="88" name="Google Shape;88;p13"/>
          <p:cNvPicPr preferRelativeResize="0"/>
          <p:nvPr/>
        </p:nvPicPr>
        <p:blipFill>
          <a:blip r:embed="rId3">
            <a:alphaModFix/>
          </a:blip>
          <a:stretch>
            <a:fillRect/>
          </a:stretch>
        </p:blipFill>
        <p:spPr>
          <a:xfrm>
            <a:off x="603225" y="3482775"/>
            <a:ext cx="3486451" cy="1195750"/>
          </a:xfrm>
          <a:prstGeom prst="rect">
            <a:avLst/>
          </a:prstGeom>
          <a:noFill/>
          <a:ln>
            <a:noFill/>
          </a:ln>
        </p:spPr>
      </p:pic>
      <p:sp>
        <p:nvSpPr>
          <p:cNvPr id="89" name="Google Shape;89;p13"/>
          <p:cNvSpPr txBox="1">
            <a:spLocks noGrp="1"/>
          </p:cNvSpPr>
          <p:nvPr>
            <p:ph type="subTitle" idx="1"/>
          </p:nvPr>
        </p:nvSpPr>
        <p:spPr>
          <a:xfrm>
            <a:off x="2240239" y="0"/>
            <a:ext cx="4549522"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Bagging – Random Forest – Boosting </a:t>
            </a:r>
          </a:p>
        </p:txBody>
      </p:sp>
      <p:pic>
        <p:nvPicPr>
          <p:cNvPr id="90" name="Google Shape;90;p13"/>
          <p:cNvPicPr preferRelativeResize="0"/>
          <p:nvPr/>
        </p:nvPicPr>
        <p:blipFill>
          <a:blip r:embed="rId4">
            <a:alphaModFix/>
          </a:blip>
          <a:stretch>
            <a:fillRect/>
          </a:stretch>
        </p:blipFill>
        <p:spPr>
          <a:xfrm>
            <a:off x="6366680" y="1022400"/>
            <a:ext cx="1861219" cy="175491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324100" y="432944"/>
            <a:ext cx="4495800" cy="660156"/>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2800" dirty="0"/>
              <a:t>Report on decision trees</a:t>
            </a:r>
            <a:endParaRPr lang="en-GB" sz="2400" dirty="0"/>
          </a:p>
        </p:txBody>
      </p:sp>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Decision trees</a:t>
            </a:r>
          </a:p>
        </p:txBody>
      </p:sp>
      <p:sp>
        <p:nvSpPr>
          <p:cNvPr id="4" name="Google Shape;89;p13">
            <a:extLst>
              <a:ext uri="{FF2B5EF4-FFF2-40B4-BE49-F238E27FC236}">
                <a16:creationId xmlns:a16="http://schemas.microsoft.com/office/drawing/2014/main" id="{3F33B1E8-4E47-603B-04F5-FBB1271F9E0B}"/>
              </a:ext>
            </a:extLst>
          </p:cNvPr>
          <p:cNvSpPr txBox="1">
            <a:spLocks/>
          </p:cNvSpPr>
          <p:nvPr/>
        </p:nvSpPr>
        <p:spPr>
          <a:xfrm>
            <a:off x="1824113" y="1024520"/>
            <a:ext cx="2898011" cy="5672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dirty="0">
              <a:solidFill>
                <a:schemeClr val="bg2"/>
              </a:solidFill>
            </a:endParaRPr>
          </a:p>
        </p:txBody>
      </p:sp>
      <p:sp>
        <p:nvSpPr>
          <p:cNvPr id="13" name="Google Shape;89;p13">
            <a:extLst>
              <a:ext uri="{FF2B5EF4-FFF2-40B4-BE49-F238E27FC236}">
                <a16:creationId xmlns:a16="http://schemas.microsoft.com/office/drawing/2014/main" id="{787D9D36-B122-E636-38FC-5462F3BEE026}"/>
              </a:ext>
            </a:extLst>
          </p:cNvPr>
          <p:cNvSpPr txBox="1">
            <a:spLocks/>
          </p:cNvSpPr>
          <p:nvPr/>
        </p:nvSpPr>
        <p:spPr>
          <a:xfrm>
            <a:off x="1931204" y="1061621"/>
            <a:ext cx="1406356" cy="68421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200" dirty="0">
              <a:solidFill>
                <a:schemeClr val="bg2"/>
              </a:solidFill>
            </a:endParaRPr>
          </a:p>
        </p:txBody>
      </p:sp>
      <p:sp>
        <p:nvSpPr>
          <p:cNvPr id="5" name="Google Shape;89;p13">
            <a:extLst>
              <a:ext uri="{FF2B5EF4-FFF2-40B4-BE49-F238E27FC236}">
                <a16:creationId xmlns:a16="http://schemas.microsoft.com/office/drawing/2014/main" id="{08FA8010-ACA2-0489-8D3B-190C630D7D83}"/>
              </a:ext>
            </a:extLst>
          </p:cNvPr>
          <p:cNvSpPr txBox="1">
            <a:spLocks/>
          </p:cNvSpPr>
          <p:nvPr/>
        </p:nvSpPr>
        <p:spPr>
          <a:xfrm>
            <a:off x="1564799" y="884575"/>
            <a:ext cx="2656681" cy="70722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1" name="Google Shape;89;p13">
            <a:extLst>
              <a:ext uri="{FF2B5EF4-FFF2-40B4-BE49-F238E27FC236}">
                <a16:creationId xmlns:a16="http://schemas.microsoft.com/office/drawing/2014/main" id="{3DC279B4-C88D-38F4-5841-7DD6FDCD5A85}"/>
              </a:ext>
            </a:extLst>
          </p:cNvPr>
          <p:cNvSpPr txBox="1">
            <a:spLocks/>
          </p:cNvSpPr>
          <p:nvPr/>
        </p:nvSpPr>
        <p:spPr>
          <a:xfrm>
            <a:off x="1684665" y="901573"/>
            <a:ext cx="2247255" cy="84425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7" name="Google Shape;89;p13">
            <a:extLst>
              <a:ext uri="{FF2B5EF4-FFF2-40B4-BE49-F238E27FC236}">
                <a16:creationId xmlns:a16="http://schemas.microsoft.com/office/drawing/2014/main" id="{3D29B182-3FD1-B749-8E5C-5680DC39BF93}"/>
              </a:ext>
            </a:extLst>
          </p:cNvPr>
          <p:cNvSpPr txBox="1">
            <a:spLocks/>
          </p:cNvSpPr>
          <p:nvPr/>
        </p:nvSpPr>
        <p:spPr>
          <a:xfrm>
            <a:off x="2437756" y="887999"/>
            <a:ext cx="2719332" cy="52932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2" name="Google Shape;89;p13">
            <a:extLst>
              <a:ext uri="{FF2B5EF4-FFF2-40B4-BE49-F238E27FC236}">
                <a16:creationId xmlns:a16="http://schemas.microsoft.com/office/drawing/2014/main" id="{91FDA1FA-FC26-C222-D33F-28EE7D353EE5}"/>
              </a:ext>
            </a:extLst>
          </p:cNvPr>
          <p:cNvSpPr txBox="1">
            <a:spLocks/>
          </p:cNvSpPr>
          <p:nvPr/>
        </p:nvSpPr>
        <p:spPr>
          <a:xfrm>
            <a:off x="1641644" y="917273"/>
            <a:ext cx="2183596" cy="76448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p:txBody>
      </p:sp>
      <p:sp>
        <p:nvSpPr>
          <p:cNvPr id="14" name="Google Shape;89;p13">
            <a:extLst>
              <a:ext uri="{FF2B5EF4-FFF2-40B4-BE49-F238E27FC236}">
                <a16:creationId xmlns:a16="http://schemas.microsoft.com/office/drawing/2014/main" id="{5B7E8C2C-C552-9B6F-C6B7-CCBBD6C95155}"/>
              </a:ext>
            </a:extLst>
          </p:cNvPr>
          <p:cNvSpPr txBox="1">
            <a:spLocks/>
          </p:cNvSpPr>
          <p:nvPr/>
        </p:nvSpPr>
        <p:spPr>
          <a:xfrm>
            <a:off x="806959" y="1238188"/>
            <a:ext cx="7628381" cy="3745292"/>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b="1" u="sng" dirty="0">
                <a:solidFill>
                  <a:schemeClr val="tx1"/>
                </a:solidFill>
              </a:rPr>
              <a:t>Advantages:</a:t>
            </a:r>
          </a:p>
          <a:p>
            <a:pPr marL="0" indent="0" algn="just"/>
            <a:r>
              <a:rPr lang="en-GB" dirty="0">
                <a:solidFill>
                  <a:schemeClr val="bg2"/>
                </a:solidFill>
              </a:rPr>
              <a:t>- intelligible" knowledge -- expert validation (if tree not too big)</a:t>
            </a:r>
          </a:p>
          <a:p>
            <a:pPr marL="0" indent="0" algn="just"/>
            <a:r>
              <a:rPr lang="en-GB" dirty="0">
                <a:solidFill>
                  <a:schemeClr val="bg2"/>
                </a:solidFill>
              </a:rPr>
              <a:t>- direct translation from the tree to a rule base</a:t>
            </a:r>
          </a:p>
          <a:p>
            <a:pPr marL="0" indent="0" algn="just"/>
            <a:r>
              <a:rPr lang="en-GB" dirty="0">
                <a:solidFill>
                  <a:schemeClr val="bg2"/>
                </a:solidFill>
              </a:rPr>
              <a:t>- automatic selection of relevant variables, robust to redundant variables</a:t>
            </a:r>
          </a:p>
          <a:p>
            <a:pPr marL="0" indent="0" algn="just"/>
            <a:r>
              <a:rPr lang="en-GB" dirty="0">
                <a:solidFill>
                  <a:schemeClr val="bg2"/>
                </a:solidFill>
              </a:rPr>
              <a:t>- non-parametric</a:t>
            </a:r>
          </a:p>
          <a:p>
            <a:pPr marL="0" indent="0" algn="just"/>
            <a:r>
              <a:rPr lang="en-GB" dirty="0">
                <a:solidFill>
                  <a:schemeClr val="bg2"/>
                </a:solidFill>
              </a:rPr>
              <a:t>- undifferentiated treatment of different types of predictor variables</a:t>
            </a:r>
          </a:p>
          <a:p>
            <a:pPr marL="0" indent="0" algn="just"/>
            <a:r>
              <a:rPr lang="en-GB" dirty="0">
                <a:solidFill>
                  <a:schemeClr val="bg2"/>
                </a:solidFill>
              </a:rPr>
              <a:t>- robust against outliers, solutions for missing data</a:t>
            </a:r>
          </a:p>
          <a:p>
            <a:pPr marL="0" indent="0" algn="just"/>
            <a:r>
              <a:rPr lang="en-GB" dirty="0">
                <a:solidFill>
                  <a:schemeClr val="bg2"/>
                </a:solidFill>
              </a:rPr>
              <a:t>- speed and ability to process very large databases</a:t>
            </a:r>
          </a:p>
          <a:p>
            <a:pPr marL="0" indent="0" algn="just"/>
            <a:r>
              <a:rPr lang="en-GB" dirty="0">
                <a:solidFill>
                  <a:schemeClr val="bg2"/>
                </a:solidFill>
              </a:rPr>
              <a:t>- enrich the interpretation of the rules with the help of unselected variables</a:t>
            </a:r>
          </a:p>
          <a:p>
            <a:pPr marL="0" indent="0" algn="just"/>
            <a:r>
              <a:rPr lang="en-GB" dirty="0">
                <a:solidFill>
                  <a:schemeClr val="bg2"/>
                </a:solidFill>
              </a:rPr>
              <a:t>- possibility for the practitioner to intervene in the construction of the tree</a:t>
            </a:r>
          </a:p>
          <a:p>
            <a:pPr marL="0" indent="0" algn="just"/>
            <a:endParaRPr lang="en-GB" dirty="0">
              <a:solidFill>
                <a:schemeClr val="bg2"/>
              </a:solidFill>
            </a:endParaRPr>
          </a:p>
          <a:p>
            <a:pPr marL="0" indent="0" algn="just"/>
            <a:r>
              <a:rPr lang="en-GB" b="1" u="sng" dirty="0">
                <a:solidFill>
                  <a:srgbClr val="C00000"/>
                </a:solidFill>
              </a:rPr>
              <a:t>Disadvantages :</a:t>
            </a:r>
          </a:p>
          <a:p>
            <a:pPr marL="0" indent="0" algn="just"/>
            <a:r>
              <a:rPr lang="en-GB" dirty="0">
                <a:solidFill>
                  <a:schemeClr val="bg2"/>
                </a:solidFill>
              </a:rPr>
              <a:t>- stability problem on small databases (leaves with very small numbers)</a:t>
            </a:r>
          </a:p>
          <a:p>
            <a:pPr marL="0" indent="0" algn="just"/>
            <a:r>
              <a:rPr lang="en-GB" dirty="0">
                <a:solidFill>
                  <a:schemeClr val="bg2"/>
                </a:solidFill>
              </a:rPr>
              <a:t>- step-by-step" search: difficulty in finding certain interactions (e.g., </a:t>
            </a:r>
            <a:r>
              <a:rPr lang="en-GB" dirty="0" err="1">
                <a:solidFill>
                  <a:schemeClr val="bg2"/>
                </a:solidFill>
              </a:rPr>
              <a:t>xor</a:t>
            </a:r>
            <a:r>
              <a:rPr lang="en-GB" dirty="0">
                <a:solidFill>
                  <a:schemeClr val="bg2"/>
                </a:solidFill>
              </a:rPr>
              <a:t>)</a:t>
            </a:r>
          </a:p>
          <a:p>
            <a:pPr marL="0" indent="0" algn="just"/>
            <a:r>
              <a:rPr lang="en-GB" dirty="0">
                <a:solidFill>
                  <a:schemeClr val="bg2"/>
                </a:solidFill>
              </a:rPr>
              <a:t>- not well adapted to scoring</a:t>
            </a:r>
          </a:p>
          <a:p>
            <a:pPr marL="0" indent="0" algn="just"/>
            <a:r>
              <a:rPr lang="en-GB" dirty="0">
                <a:solidFill>
                  <a:schemeClr val="bg2"/>
                </a:solidFill>
              </a:rPr>
              <a:t>- fewer good performances in general compared to other methods (in reality, performances strongly dependent on the size of the learning base)</a:t>
            </a:r>
          </a:p>
        </p:txBody>
      </p:sp>
    </p:spTree>
    <p:extLst>
      <p:ext uri="{BB962C8B-B14F-4D97-AF65-F5344CB8AC3E}">
        <p14:creationId xmlns:p14="http://schemas.microsoft.com/office/powerpoint/2010/main" val="3716899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6450" y="1215625"/>
            <a:ext cx="7688100" cy="90660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dirty="0"/>
              <a:t>Bagging</a:t>
            </a:r>
          </a:p>
        </p:txBody>
      </p:sp>
      <p:sp>
        <p:nvSpPr>
          <p:cNvPr id="89" name="Google Shape;89;p13"/>
          <p:cNvSpPr txBox="1">
            <a:spLocks noGrp="1"/>
          </p:cNvSpPr>
          <p:nvPr>
            <p:ph type="subTitle" idx="1"/>
          </p:nvPr>
        </p:nvSpPr>
        <p:spPr>
          <a:xfrm>
            <a:off x="2822400" y="0"/>
            <a:ext cx="3385200"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Bagging</a:t>
            </a:r>
          </a:p>
        </p:txBody>
      </p:sp>
      <p:pic>
        <p:nvPicPr>
          <p:cNvPr id="90" name="Google Shape;90;p13"/>
          <p:cNvPicPr preferRelativeResize="0"/>
          <p:nvPr/>
        </p:nvPicPr>
        <p:blipFill>
          <a:blip r:embed="rId3">
            <a:alphaModFix/>
          </a:blip>
          <a:stretch>
            <a:fillRect/>
          </a:stretch>
        </p:blipFill>
        <p:spPr>
          <a:xfrm>
            <a:off x="7506269" y="543375"/>
            <a:ext cx="1501156" cy="1462845"/>
          </a:xfrm>
          <a:prstGeom prst="rect">
            <a:avLst/>
          </a:prstGeom>
          <a:noFill/>
          <a:ln>
            <a:noFill/>
          </a:ln>
        </p:spPr>
      </p:pic>
      <p:sp>
        <p:nvSpPr>
          <p:cNvPr id="3" name="Google Shape;89;p13">
            <a:extLst>
              <a:ext uri="{FF2B5EF4-FFF2-40B4-BE49-F238E27FC236}">
                <a16:creationId xmlns:a16="http://schemas.microsoft.com/office/drawing/2014/main" id="{9BB00167-5529-97C4-4AAF-70B809217D96}"/>
              </a:ext>
            </a:extLst>
          </p:cNvPr>
          <p:cNvSpPr txBox="1">
            <a:spLocks/>
          </p:cNvSpPr>
          <p:nvPr/>
        </p:nvSpPr>
        <p:spPr>
          <a:xfrm>
            <a:off x="726450" y="1778400"/>
            <a:ext cx="4400064" cy="10903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fr-FR" dirty="0">
                <a:solidFill>
                  <a:schemeClr val="bg2"/>
                </a:solidFill>
              </a:rPr>
              <a:t>Agrégation de Boostrap (Breiman, 1996)</a:t>
            </a:r>
            <a:endParaRPr lang="en-GB" sz="1400" dirty="0">
              <a:solidFill>
                <a:schemeClr val="bg2"/>
              </a:solidFill>
            </a:endParaRPr>
          </a:p>
        </p:txBody>
      </p:sp>
      <p:pic>
        <p:nvPicPr>
          <p:cNvPr id="4" name="Picture 3">
            <a:extLst>
              <a:ext uri="{FF2B5EF4-FFF2-40B4-BE49-F238E27FC236}">
                <a16:creationId xmlns:a16="http://schemas.microsoft.com/office/drawing/2014/main" id="{48A5276F-81A8-8F3B-9F88-58D6CB978FD8}"/>
              </a:ext>
            </a:extLst>
          </p:cNvPr>
          <p:cNvPicPr>
            <a:picLocks noChangeAspect="1"/>
          </p:cNvPicPr>
          <p:nvPr/>
        </p:nvPicPr>
        <p:blipFill>
          <a:blip r:embed="rId4"/>
          <a:stretch>
            <a:fillRect/>
          </a:stretch>
        </p:blipFill>
        <p:spPr>
          <a:xfrm>
            <a:off x="2352228" y="1511700"/>
            <a:ext cx="5154041" cy="3365100"/>
          </a:xfrm>
          <a:prstGeom prst="rect">
            <a:avLst/>
          </a:prstGeom>
        </p:spPr>
      </p:pic>
    </p:spTree>
    <p:extLst>
      <p:ext uri="{BB962C8B-B14F-4D97-AF65-F5344CB8AC3E}">
        <p14:creationId xmlns:p14="http://schemas.microsoft.com/office/powerpoint/2010/main" val="2930856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Bagging</a:t>
            </a:r>
          </a:p>
        </p:txBody>
      </p:sp>
      <p:sp>
        <p:nvSpPr>
          <p:cNvPr id="4" name="Google Shape;89;p13">
            <a:extLst>
              <a:ext uri="{FF2B5EF4-FFF2-40B4-BE49-F238E27FC236}">
                <a16:creationId xmlns:a16="http://schemas.microsoft.com/office/drawing/2014/main" id="{3F33B1E8-4E47-603B-04F5-FBB1271F9E0B}"/>
              </a:ext>
            </a:extLst>
          </p:cNvPr>
          <p:cNvSpPr txBox="1">
            <a:spLocks/>
          </p:cNvSpPr>
          <p:nvPr/>
        </p:nvSpPr>
        <p:spPr>
          <a:xfrm>
            <a:off x="1824113" y="1024520"/>
            <a:ext cx="2898011" cy="5672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dirty="0">
              <a:solidFill>
                <a:schemeClr val="bg2"/>
              </a:solidFill>
            </a:endParaRPr>
          </a:p>
        </p:txBody>
      </p:sp>
      <p:sp>
        <p:nvSpPr>
          <p:cNvPr id="13" name="Google Shape;89;p13">
            <a:extLst>
              <a:ext uri="{FF2B5EF4-FFF2-40B4-BE49-F238E27FC236}">
                <a16:creationId xmlns:a16="http://schemas.microsoft.com/office/drawing/2014/main" id="{787D9D36-B122-E636-38FC-5462F3BEE026}"/>
              </a:ext>
            </a:extLst>
          </p:cNvPr>
          <p:cNvSpPr txBox="1">
            <a:spLocks/>
          </p:cNvSpPr>
          <p:nvPr/>
        </p:nvSpPr>
        <p:spPr>
          <a:xfrm>
            <a:off x="1931204" y="1061621"/>
            <a:ext cx="1406356" cy="68421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200" dirty="0">
              <a:solidFill>
                <a:schemeClr val="bg2"/>
              </a:solidFill>
            </a:endParaRPr>
          </a:p>
        </p:txBody>
      </p:sp>
      <p:sp>
        <p:nvSpPr>
          <p:cNvPr id="5" name="Google Shape;89;p13">
            <a:extLst>
              <a:ext uri="{FF2B5EF4-FFF2-40B4-BE49-F238E27FC236}">
                <a16:creationId xmlns:a16="http://schemas.microsoft.com/office/drawing/2014/main" id="{08FA8010-ACA2-0489-8D3B-190C630D7D83}"/>
              </a:ext>
            </a:extLst>
          </p:cNvPr>
          <p:cNvSpPr txBox="1">
            <a:spLocks/>
          </p:cNvSpPr>
          <p:nvPr/>
        </p:nvSpPr>
        <p:spPr>
          <a:xfrm>
            <a:off x="1564799" y="884575"/>
            <a:ext cx="2656681" cy="70722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1" name="Google Shape;89;p13">
            <a:extLst>
              <a:ext uri="{FF2B5EF4-FFF2-40B4-BE49-F238E27FC236}">
                <a16:creationId xmlns:a16="http://schemas.microsoft.com/office/drawing/2014/main" id="{3DC279B4-C88D-38F4-5841-7DD6FDCD5A85}"/>
              </a:ext>
            </a:extLst>
          </p:cNvPr>
          <p:cNvSpPr txBox="1">
            <a:spLocks/>
          </p:cNvSpPr>
          <p:nvPr/>
        </p:nvSpPr>
        <p:spPr>
          <a:xfrm>
            <a:off x="1684665" y="901573"/>
            <a:ext cx="2247255" cy="84425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7" name="Google Shape;89;p13">
            <a:extLst>
              <a:ext uri="{FF2B5EF4-FFF2-40B4-BE49-F238E27FC236}">
                <a16:creationId xmlns:a16="http://schemas.microsoft.com/office/drawing/2014/main" id="{3D29B182-3FD1-B749-8E5C-5680DC39BF93}"/>
              </a:ext>
            </a:extLst>
          </p:cNvPr>
          <p:cNvSpPr txBox="1">
            <a:spLocks/>
          </p:cNvSpPr>
          <p:nvPr/>
        </p:nvSpPr>
        <p:spPr>
          <a:xfrm>
            <a:off x="2437756" y="887999"/>
            <a:ext cx="2719332" cy="52932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2" name="Google Shape;89;p13">
            <a:extLst>
              <a:ext uri="{FF2B5EF4-FFF2-40B4-BE49-F238E27FC236}">
                <a16:creationId xmlns:a16="http://schemas.microsoft.com/office/drawing/2014/main" id="{91FDA1FA-FC26-C222-D33F-28EE7D353EE5}"/>
              </a:ext>
            </a:extLst>
          </p:cNvPr>
          <p:cNvSpPr txBox="1">
            <a:spLocks/>
          </p:cNvSpPr>
          <p:nvPr/>
        </p:nvSpPr>
        <p:spPr>
          <a:xfrm>
            <a:off x="1641644" y="917273"/>
            <a:ext cx="2183596" cy="76448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p:txBody>
      </p:sp>
      <p:pic>
        <p:nvPicPr>
          <p:cNvPr id="3" name="Picture 2" descr="Text&#10;&#10;Description automatically generated">
            <a:extLst>
              <a:ext uri="{FF2B5EF4-FFF2-40B4-BE49-F238E27FC236}">
                <a16:creationId xmlns:a16="http://schemas.microsoft.com/office/drawing/2014/main" id="{0BD9D192-9A9C-CB7C-0753-DAAE5EE0362A}"/>
              </a:ext>
            </a:extLst>
          </p:cNvPr>
          <p:cNvPicPr>
            <a:picLocks noChangeAspect="1"/>
          </p:cNvPicPr>
          <p:nvPr/>
        </p:nvPicPr>
        <p:blipFill>
          <a:blip r:embed="rId3"/>
          <a:stretch>
            <a:fillRect/>
          </a:stretch>
        </p:blipFill>
        <p:spPr>
          <a:xfrm>
            <a:off x="1844274" y="915681"/>
            <a:ext cx="5797581" cy="4200357"/>
          </a:xfrm>
          <a:prstGeom prst="rect">
            <a:avLst/>
          </a:prstGeom>
        </p:spPr>
      </p:pic>
      <p:sp>
        <p:nvSpPr>
          <p:cNvPr id="6" name="Google Shape;89;p13">
            <a:extLst>
              <a:ext uri="{FF2B5EF4-FFF2-40B4-BE49-F238E27FC236}">
                <a16:creationId xmlns:a16="http://schemas.microsoft.com/office/drawing/2014/main" id="{419931F9-AC98-BEC9-C9F7-13A46D9E3761}"/>
              </a:ext>
            </a:extLst>
          </p:cNvPr>
          <p:cNvSpPr txBox="1">
            <a:spLocks/>
          </p:cNvSpPr>
          <p:nvPr/>
        </p:nvSpPr>
        <p:spPr>
          <a:xfrm>
            <a:off x="1807495" y="904072"/>
            <a:ext cx="2167445" cy="44466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p:txBody>
      </p:sp>
      <p:sp>
        <p:nvSpPr>
          <p:cNvPr id="8" name="Google Shape;89;p13">
            <a:extLst>
              <a:ext uri="{FF2B5EF4-FFF2-40B4-BE49-F238E27FC236}">
                <a16:creationId xmlns:a16="http://schemas.microsoft.com/office/drawing/2014/main" id="{56F42CDA-A607-EB7C-A04D-870E6C140555}"/>
              </a:ext>
            </a:extLst>
          </p:cNvPr>
          <p:cNvSpPr txBox="1">
            <a:spLocks/>
          </p:cNvSpPr>
          <p:nvPr/>
        </p:nvSpPr>
        <p:spPr>
          <a:xfrm>
            <a:off x="4096860" y="909342"/>
            <a:ext cx="3405495" cy="49273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accent3"/>
                </a:solidFill>
                <a:latin typeface="Raleway" pitchFamily="2" charset="0"/>
              </a:rPr>
              <a:t>Idea: </a:t>
            </a:r>
            <a:r>
              <a:rPr lang="en-GB" sz="1000" dirty="0">
                <a:solidFill>
                  <a:schemeClr val="bg2"/>
                </a:solidFill>
                <a:latin typeface="Raleway" pitchFamily="2" charset="0"/>
              </a:rPr>
              <a:t>To make cooperate (vote) B trees built on bootstrap. B is a parameter of the algorithm.</a:t>
            </a:r>
          </a:p>
        </p:txBody>
      </p:sp>
      <p:sp>
        <p:nvSpPr>
          <p:cNvPr id="9" name="Google Shape;89;p13">
            <a:extLst>
              <a:ext uri="{FF2B5EF4-FFF2-40B4-BE49-F238E27FC236}">
                <a16:creationId xmlns:a16="http://schemas.microsoft.com/office/drawing/2014/main" id="{01FC1705-FA14-B2CE-7915-E3B463E45212}"/>
              </a:ext>
            </a:extLst>
          </p:cNvPr>
          <p:cNvSpPr txBox="1">
            <a:spLocks/>
          </p:cNvSpPr>
          <p:nvPr/>
        </p:nvSpPr>
        <p:spPr>
          <a:xfrm>
            <a:off x="2808292" y="1471028"/>
            <a:ext cx="4694063" cy="2072272"/>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400" dirty="0">
                <a:solidFill>
                  <a:schemeClr val="bg2"/>
                </a:solidFill>
                <a:latin typeface="Raleway" pitchFamily="2" charset="0"/>
              </a:rPr>
              <a:t>Input: B number of models, ALGO learning algorithm, Ω a data set of size n with y target with K modalities, X with p predictors.</a:t>
            </a:r>
          </a:p>
          <a:p>
            <a:pPr marL="0" indent="0" algn="just"/>
            <a:endParaRPr lang="en-GB" sz="1400" dirty="0">
              <a:solidFill>
                <a:schemeClr val="bg2"/>
              </a:solidFill>
              <a:latin typeface="Raleway" pitchFamily="2" charset="0"/>
            </a:endParaRPr>
          </a:p>
          <a:p>
            <a:pPr marL="0" indent="0" algn="just"/>
            <a:r>
              <a:rPr lang="en-GB" sz="1400" dirty="0">
                <a:solidFill>
                  <a:schemeClr val="bg2"/>
                </a:solidFill>
                <a:latin typeface="Raleway" pitchFamily="2" charset="0"/>
              </a:rPr>
              <a:t>MODELS = {}</a:t>
            </a:r>
          </a:p>
          <a:p>
            <a:pPr marL="0" indent="0" algn="just"/>
            <a:r>
              <a:rPr lang="en-GB" sz="1400" dirty="0">
                <a:solidFill>
                  <a:schemeClr val="bg2"/>
                </a:solidFill>
                <a:latin typeface="Raleway" pitchFamily="2" charset="0"/>
              </a:rPr>
              <a:t>For b = 1 to B Do</a:t>
            </a:r>
          </a:p>
          <a:p>
            <a:pPr marL="0" indent="0" algn="just"/>
            <a:r>
              <a:rPr lang="en-GB" sz="1400" dirty="0">
                <a:solidFill>
                  <a:schemeClr val="bg2"/>
                </a:solidFill>
                <a:latin typeface="Raleway" pitchFamily="2" charset="0"/>
              </a:rPr>
              <a:t>        Draw a sample of size n → Ω b with a discount</a:t>
            </a:r>
          </a:p>
          <a:p>
            <a:pPr marL="0" indent="0" algn="just"/>
            <a:r>
              <a:rPr lang="en-GB" sz="1400" dirty="0">
                <a:solidFill>
                  <a:schemeClr val="bg2"/>
                </a:solidFill>
                <a:latin typeface="Raleway" pitchFamily="2" charset="0"/>
              </a:rPr>
              <a:t>        Build a model Mb on Ω b with ALGO</a:t>
            </a:r>
          </a:p>
          <a:p>
            <a:pPr marL="0" indent="0" algn="just"/>
            <a:r>
              <a:rPr lang="en-GB" sz="1400" dirty="0">
                <a:solidFill>
                  <a:schemeClr val="bg2"/>
                </a:solidFill>
                <a:latin typeface="Raleway" pitchFamily="2" charset="0"/>
              </a:rPr>
              <a:t>        Add Mb in MODELS</a:t>
            </a:r>
          </a:p>
          <a:p>
            <a:pPr marL="0" indent="0" algn="just"/>
            <a:r>
              <a:rPr lang="en-GB" sz="1400" dirty="0">
                <a:solidFill>
                  <a:schemeClr val="bg2"/>
                </a:solidFill>
                <a:latin typeface="Raleway" pitchFamily="2" charset="0"/>
              </a:rPr>
              <a:t>End For</a:t>
            </a:r>
          </a:p>
        </p:txBody>
      </p:sp>
      <p:sp>
        <p:nvSpPr>
          <p:cNvPr id="10" name="Google Shape;89;p13">
            <a:extLst>
              <a:ext uri="{FF2B5EF4-FFF2-40B4-BE49-F238E27FC236}">
                <a16:creationId xmlns:a16="http://schemas.microsoft.com/office/drawing/2014/main" id="{3D6112D5-CB04-C10B-F6B8-604CCB55F015}"/>
              </a:ext>
            </a:extLst>
          </p:cNvPr>
          <p:cNvSpPr txBox="1">
            <a:spLocks/>
          </p:cNvSpPr>
          <p:nvPr/>
        </p:nvSpPr>
        <p:spPr>
          <a:xfrm>
            <a:off x="2822400" y="3781558"/>
            <a:ext cx="4694063" cy="127812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400" dirty="0">
                <a:solidFill>
                  <a:schemeClr val="bg2"/>
                </a:solidFill>
                <a:latin typeface="Raleway" pitchFamily="2" charset="0"/>
              </a:rPr>
              <a:t>For an individual i* to be classified,</a:t>
            </a:r>
          </a:p>
          <a:p>
            <a:pPr marL="0" indent="0" algn="just"/>
            <a:r>
              <a:rPr lang="en-GB" sz="1400" dirty="0">
                <a:solidFill>
                  <a:schemeClr val="bg2"/>
                </a:solidFill>
                <a:latin typeface="Raleway" pitchFamily="2" charset="0"/>
              </a:rPr>
              <a:t>        Apply each model Mb of MODELS </a:t>
            </a:r>
            <a:r>
              <a:rPr lang="en-GB" sz="1400" dirty="0">
                <a:solidFill>
                  <a:schemeClr val="bg2"/>
                </a:solidFill>
                <a:latin typeface="Raleway" pitchFamily="2" charset="0"/>
                <a:sym typeface="Wingdings" panose="05000000000000000000" pitchFamily="2" charset="2"/>
              </a:rPr>
              <a:t></a:t>
            </a:r>
          </a:p>
          <a:p>
            <a:pPr marL="0" indent="0" algn="just"/>
            <a:endParaRPr lang="en-GB" sz="1400" dirty="0">
              <a:solidFill>
                <a:schemeClr val="bg2"/>
              </a:solidFill>
              <a:latin typeface="Raleway" pitchFamily="2" charset="0"/>
              <a:sym typeface="Wingdings" panose="05000000000000000000" pitchFamily="2" charset="2"/>
            </a:endParaRPr>
          </a:p>
          <a:p>
            <a:pPr marL="0" indent="0" algn="just"/>
            <a:r>
              <a:rPr lang="en-GB" sz="1400" dirty="0">
                <a:solidFill>
                  <a:schemeClr val="bg2"/>
                </a:solidFill>
                <a:latin typeface="Raleway" pitchFamily="2" charset="0"/>
              </a:rPr>
              <a:t>Bagging prediction ➔</a:t>
            </a:r>
          </a:p>
          <a:p>
            <a:pPr marL="0" indent="0" algn="just"/>
            <a:r>
              <a:rPr lang="en-GB" sz="1400" dirty="0">
                <a:solidFill>
                  <a:schemeClr val="bg2"/>
                </a:solidFill>
                <a:latin typeface="Raleway" pitchFamily="2" charset="0"/>
              </a:rPr>
              <a:t>➔ This corresponds to a simple majority vote</a:t>
            </a:r>
          </a:p>
        </p:txBody>
      </p:sp>
      <p:sp>
        <p:nvSpPr>
          <p:cNvPr id="15" name="Google Shape;89;p13">
            <a:extLst>
              <a:ext uri="{FF2B5EF4-FFF2-40B4-BE49-F238E27FC236}">
                <a16:creationId xmlns:a16="http://schemas.microsoft.com/office/drawing/2014/main" id="{FB07B39C-A1D6-8591-FF5C-A0784D66BCAF}"/>
              </a:ext>
            </a:extLst>
          </p:cNvPr>
          <p:cNvSpPr txBox="1">
            <a:spLocks/>
          </p:cNvSpPr>
          <p:nvPr/>
        </p:nvSpPr>
        <p:spPr>
          <a:xfrm rot="16200000">
            <a:off x="1360684" y="2292330"/>
            <a:ext cx="2102728" cy="444668"/>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2000" b="1" dirty="0">
                <a:solidFill>
                  <a:schemeClr val="accent5"/>
                </a:solidFill>
                <a:latin typeface="Raleway" pitchFamily="2" charset="0"/>
              </a:rPr>
              <a:t>learning</a:t>
            </a:r>
          </a:p>
        </p:txBody>
      </p:sp>
      <p:sp>
        <p:nvSpPr>
          <p:cNvPr id="16" name="Google Shape;89;p13">
            <a:extLst>
              <a:ext uri="{FF2B5EF4-FFF2-40B4-BE49-F238E27FC236}">
                <a16:creationId xmlns:a16="http://schemas.microsoft.com/office/drawing/2014/main" id="{A1DDB8A2-39C7-3691-8797-44A28D14DFF4}"/>
              </a:ext>
            </a:extLst>
          </p:cNvPr>
          <p:cNvSpPr txBox="1">
            <a:spLocks/>
          </p:cNvSpPr>
          <p:nvPr/>
        </p:nvSpPr>
        <p:spPr>
          <a:xfrm rot="16200000">
            <a:off x="1688042" y="4203569"/>
            <a:ext cx="1414680" cy="444668"/>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b="1" dirty="0">
                <a:solidFill>
                  <a:schemeClr val="tx1"/>
                </a:solidFill>
                <a:latin typeface="Raleway" pitchFamily="2" charset="0"/>
              </a:rPr>
              <a:t>Classification</a:t>
            </a:r>
          </a:p>
        </p:txBody>
      </p:sp>
      <p:sp>
        <p:nvSpPr>
          <p:cNvPr id="86" name="Google Shape;86;p13"/>
          <p:cNvSpPr txBox="1">
            <a:spLocks noGrp="1"/>
          </p:cNvSpPr>
          <p:nvPr>
            <p:ph type="ctrTitle"/>
          </p:nvPr>
        </p:nvSpPr>
        <p:spPr>
          <a:xfrm>
            <a:off x="2324100" y="432944"/>
            <a:ext cx="4495800" cy="66015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800" dirty="0"/>
              <a:t>Bagging Algorithm</a:t>
            </a:r>
            <a:endParaRPr lang="en-GB" sz="2400" dirty="0"/>
          </a:p>
        </p:txBody>
      </p:sp>
      <p:pic>
        <p:nvPicPr>
          <p:cNvPr id="18" name="Picture 17">
            <a:extLst>
              <a:ext uri="{FF2B5EF4-FFF2-40B4-BE49-F238E27FC236}">
                <a16:creationId xmlns:a16="http://schemas.microsoft.com/office/drawing/2014/main" id="{FA759165-8AEE-E06C-4141-C7B05D6535F9}"/>
              </a:ext>
            </a:extLst>
          </p:cNvPr>
          <p:cNvPicPr>
            <a:picLocks noChangeAspect="1"/>
          </p:cNvPicPr>
          <p:nvPr/>
        </p:nvPicPr>
        <p:blipFill>
          <a:blip r:embed="rId4"/>
          <a:stretch>
            <a:fillRect/>
          </a:stretch>
        </p:blipFill>
        <p:spPr>
          <a:xfrm>
            <a:off x="6324600" y="4030731"/>
            <a:ext cx="542381" cy="319047"/>
          </a:xfrm>
          <a:prstGeom prst="rect">
            <a:avLst/>
          </a:prstGeom>
        </p:spPr>
      </p:pic>
      <p:pic>
        <p:nvPicPr>
          <p:cNvPr id="20" name="Picture 19">
            <a:extLst>
              <a:ext uri="{FF2B5EF4-FFF2-40B4-BE49-F238E27FC236}">
                <a16:creationId xmlns:a16="http://schemas.microsoft.com/office/drawing/2014/main" id="{5190F251-A369-8477-E633-3C7C72AC31C2}"/>
              </a:ext>
            </a:extLst>
          </p:cNvPr>
          <p:cNvPicPr>
            <a:picLocks noChangeAspect="1"/>
          </p:cNvPicPr>
          <p:nvPr/>
        </p:nvPicPr>
        <p:blipFill>
          <a:blip r:embed="rId5"/>
          <a:stretch>
            <a:fillRect/>
          </a:stretch>
        </p:blipFill>
        <p:spPr>
          <a:xfrm>
            <a:off x="4760224" y="4348982"/>
            <a:ext cx="2108078" cy="402030"/>
          </a:xfrm>
          <a:prstGeom prst="rect">
            <a:avLst/>
          </a:prstGeom>
        </p:spPr>
      </p:pic>
    </p:spTree>
    <p:extLst>
      <p:ext uri="{BB962C8B-B14F-4D97-AF65-F5344CB8AC3E}">
        <p14:creationId xmlns:p14="http://schemas.microsoft.com/office/powerpoint/2010/main" val="2312569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Bagging</a:t>
            </a:r>
          </a:p>
        </p:txBody>
      </p:sp>
      <p:sp>
        <p:nvSpPr>
          <p:cNvPr id="4" name="Google Shape;89;p13">
            <a:extLst>
              <a:ext uri="{FF2B5EF4-FFF2-40B4-BE49-F238E27FC236}">
                <a16:creationId xmlns:a16="http://schemas.microsoft.com/office/drawing/2014/main" id="{3F33B1E8-4E47-603B-04F5-FBB1271F9E0B}"/>
              </a:ext>
            </a:extLst>
          </p:cNvPr>
          <p:cNvSpPr txBox="1">
            <a:spLocks/>
          </p:cNvSpPr>
          <p:nvPr/>
        </p:nvSpPr>
        <p:spPr>
          <a:xfrm>
            <a:off x="1824113" y="1024520"/>
            <a:ext cx="2898011" cy="5672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dirty="0">
              <a:solidFill>
                <a:schemeClr val="bg2"/>
              </a:solidFill>
            </a:endParaRPr>
          </a:p>
        </p:txBody>
      </p:sp>
      <p:sp>
        <p:nvSpPr>
          <p:cNvPr id="13" name="Google Shape;89;p13">
            <a:extLst>
              <a:ext uri="{FF2B5EF4-FFF2-40B4-BE49-F238E27FC236}">
                <a16:creationId xmlns:a16="http://schemas.microsoft.com/office/drawing/2014/main" id="{787D9D36-B122-E636-38FC-5462F3BEE026}"/>
              </a:ext>
            </a:extLst>
          </p:cNvPr>
          <p:cNvSpPr txBox="1">
            <a:spLocks/>
          </p:cNvSpPr>
          <p:nvPr/>
        </p:nvSpPr>
        <p:spPr>
          <a:xfrm>
            <a:off x="1931204" y="1061621"/>
            <a:ext cx="1406356" cy="68421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200" dirty="0">
              <a:solidFill>
                <a:schemeClr val="bg2"/>
              </a:solidFill>
            </a:endParaRPr>
          </a:p>
        </p:txBody>
      </p:sp>
      <p:sp>
        <p:nvSpPr>
          <p:cNvPr id="5" name="Google Shape;89;p13">
            <a:extLst>
              <a:ext uri="{FF2B5EF4-FFF2-40B4-BE49-F238E27FC236}">
                <a16:creationId xmlns:a16="http://schemas.microsoft.com/office/drawing/2014/main" id="{08FA8010-ACA2-0489-8D3B-190C630D7D83}"/>
              </a:ext>
            </a:extLst>
          </p:cNvPr>
          <p:cNvSpPr txBox="1">
            <a:spLocks/>
          </p:cNvSpPr>
          <p:nvPr/>
        </p:nvSpPr>
        <p:spPr>
          <a:xfrm>
            <a:off x="1564799" y="884575"/>
            <a:ext cx="2656681" cy="70722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1" name="Google Shape;89;p13">
            <a:extLst>
              <a:ext uri="{FF2B5EF4-FFF2-40B4-BE49-F238E27FC236}">
                <a16:creationId xmlns:a16="http://schemas.microsoft.com/office/drawing/2014/main" id="{3DC279B4-C88D-38F4-5841-7DD6FDCD5A85}"/>
              </a:ext>
            </a:extLst>
          </p:cNvPr>
          <p:cNvSpPr txBox="1">
            <a:spLocks/>
          </p:cNvSpPr>
          <p:nvPr/>
        </p:nvSpPr>
        <p:spPr>
          <a:xfrm>
            <a:off x="1684665" y="901573"/>
            <a:ext cx="2247255" cy="84425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7" name="Google Shape;89;p13">
            <a:extLst>
              <a:ext uri="{FF2B5EF4-FFF2-40B4-BE49-F238E27FC236}">
                <a16:creationId xmlns:a16="http://schemas.microsoft.com/office/drawing/2014/main" id="{3D29B182-3FD1-B749-8E5C-5680DC39BF93}"/>
              </a:ext>
            </a:extLst>
          </p:cNvPr>
          <p:cNvSpPr txBox="1">
            <a:spLocks/>
          </p:cNvSpPr>
          <p:nvPr/>
        </p:nvSpPr>
        <p:spPr>
          <a:xfrm>
            <a:off x="2437756" y="887999"/>
            <a:ext cx="2719332" cy="52932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2" name="Google Shape;89;p13">
            <a:extLst>
              <a:ext uri="{FF2B5EF4-FFF2-40B4-BE49-F238E27FC236}">
                <a16:creationId xmlns:a16="http://schemas.microsoft.com/office/drawing/2014/main" id="{91FDA1FA-FC26-C222-D33F-28EE7D353EE5}"/>
              </a:ext>
            </a:extLst>
          </p:cNvPr>
          <p:cNvSpPr txBox="1">
            <a:spLocks/>
          </p:cNvSpPr>
          <p:nvPr/>
        </p:nvSpPr>
        <p:spPr>
          <a:xfrm>
            <a:off x="1641644" y="917273"/>
            <a:ext cx="2183596" cy="76448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p:txBody>
      </p:sp>
      <p:sp>
        <p:nvSpPr>
          <p:cNvPr id="6" name="Google Shape;89;p13">
            <a:extLst>
              <a:ext uri="{FF2B5EF4-FFF2-40B4-BE49-F238E27FC236}">
                <a16:creationId xmlns:a16="http://schemas.microsoft.com/office/drawing/2014/main" id="{419931F9-AC98-BEC9-C9F7-13A46D9E3761}"/>
              </a:ext>
            </a:extLst>
          </p:cNvPr>
          <p:cNvSpPr txBox="1">
            <a:spLocks/>
          </p:cNvSpPr>
          <p:nvPr/>
        </p:nvSpPr>
        <p:spPr>
          <a:xfrm>
            <a:off x="1807495" y="904072"/>
            <a:ext cx="2167445" cy="44466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p:txBody>
      </p:sp>
      <p:pic>
        <p:nvPicPr>
          <p:cNvPr id="14" name="Picture 13" descr="Text&#10;&#10;Description automatically generated">
            <a:extLst>
              <a:ext uri="{FF2B5EF4-FFF2-40B4-BE49-F238E27FC236}">
                <a16:creationId xmlns:a16="http://schemas.microsoft.com/office/drawing/2014/main" id="{0D0BD21F-89CC-2EA4-F779-0A01DE954E78}"/>
              </a:ext>
            </a:extLst>
          </p:cNvPr>
          <p:cNvPicPr>
            <a:picLocks noChangeAspect="1"/>
          </p:cNvPicPr>
          <p:nvPr/>
        </p:nvPicPr>
        <p:blipFill>
          <a:blip r:embed="rId3"/>
          <a:stretch>
            <a:fillRect/>
          </a:stretch>
        </p:blipFill>
        <p:spPr>
          <a:xfrm>
            <a:off x="1705622" y="925682"/>
            <a:ext cx="6090049" cy="4217818"/>
          </a:xfrm>
          <a:prstGeom prst="rect">
            <a:avLst/>
          </a:prstGeom>
        </p:spPr>
      </p:pic>
      <p:sp>
        <p:nvSpPr>
          <p:cNvPr id="17" name="Google Shape;89;p13">
            <a:extLst>
              <a:ext uri="{FF2B5EF4-FFF2-40B4-BE49-F238E27FC236}">
                <a16:creationId xmlns:a16="http://schemas.microsoft.com/office/drawing/2014/main" id="{6AB0A785-907D-3B4B-547F-BB50528F4696}"/>
              </a:ext>
            </a:extLst>
          </p:cNvPr>
          <p:cNvSpPr txBox="1">
            <a:spLocks/>
          </p:cNvSpPr>
          <p:nvPr/>
        </p:nvSpPr>
        <p:spPr>
          <a:xfrm>
            <a:off x="1725765" y="910989"/>
            <a:ext cx="3405495" cy="49273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latin typeface="Raleway" pitchFamily="2" charset="0"/>
            </a:endParaRPr>
          </a:p>
        </p:txBody>
      </p:sp>
      <p:sp>
        <p:nvSpPr>
          <p:cNvPr id="19" name="Google Shape;89;p13">
            <a:extLst>
              <a:ext uri="{FF2B5EF4-FFF2-40B4-BE49-F238E27FC236}">
                <a16:creationId xmlns:a16="http://schemas.microsoft.com/office/drawing/2014/main" id="{5DD3584D-6850-FDB6-BB89-CEB99AC5E230}"/>
              </a:ext>
            </a:extLst>
          </p:cNvPr>
          <p:cNvSpPr txBox="1">
            <a:spLocks/>
          </p:cNvSpPr>
          <p:nvPr/>
        </p:nvSpPr>
        <p:spPr>
          <a:xfrm>
            <a:off x="535394" y="1359006"/>
            <a:ext cx="8029486" cy="3639714"/>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400" b="1" dirty="0">
                <a:solidFill>
                  <a:schemeClr val="accent3"/>
                </a:solidFill>
                <a:latin typeface="Raleway" pitchFamily="2" charset="0"/>
              </a:rPr>
              <a:t>Interest of cooperation</a:t>
            </a:r>
            <a:r>
              <a:rPr lang="en-GB" sz="1400" dirty="0">
                <a:solidFill>
                  <a:schemeClr val="bg2"/>
                </a:solidFill>
                <a:latin typeface="Raleway" pitchFamily="2" charset="0"/>
              </a:rPr>
              <a:t>. Making models cooperate is only interesting if the models do not all rank in the same way the same way (if the vote is systematically unanimous, it is better to have only one model).</a:t>
            </a:r>
          </a:p>
          <a:p>
            <a:pPr marL="0" indent="0" algn="just"/>
            <a:endParaRPr lang="en-GB" sz="1400" dirty="0">
              <a:solidFill>
                <a:schemeClr val="bg2"/>
              </a:solidFill>
              <a:latin typeface="Raleway" pitchFamily="2" charset="0"/>
            </a:endParaRPr>
          </a:p>
          <a:p>
            <a:pPr marL="0" indent="0" algn="just"/>
            <a:r>
              <a:rPr lang="en-GB" sz="1400" b="1" dirty="0">
                <a:solidFill>
                  <a:schemeClr val="accent3"/>
                </a:solidFill>
                <a:latin typeface="Raleway" pitchFamily="2" charset="0"/>
              </a:rPr>
              <a:t>Bias and variance</a:t>
            </a:r>
            <a:r>
              <a:rPr lang="en-GB" sz="1400" dirty="0">
                <a:solidFill>
                  <a:schemeClr val="bg2"/>
                </a:solidFill>
                <a:latin typeface="Raleway" pitchFamily="2" charset="0"/>
              </a:rPr>
              <a:t>. Bagging bias = bias of the underlying model. Bagging reduces above all the variance. It is necessary Therefore, the underlying models must have a low bias, capturing the complexity of the relations between y and the X.</a:t>
            </a:r>
          </a:p>
          <a:p>
            <a:pPr marL="0" indent="0" algn="just"/>
            <a:endParaRPr lang="en-GB" sz="1400" dirty="0">
              <a:solidFill>
                <a:schemeClr val="bg2"/>
              </a:solidFill>
              <a:latin typeface="Raleway" pitchFamily="2" charset="0"/>
            </a:endParaRPr>
          </a:p>
          <a:p>
            <a:pPr marL="0" indent="0" algn="just"/>
            <a:r>
              <a:rPr lang="en-GB" sz="1400" b="1" dirty="0">
                <a:solidFill>
                  <a:schemeClr val="accent3"/>
                </a:solidFill>
                <a:latin typeface="Raleway" pitchFamily="2" charset="0"/>
              </a:rPr>
              <a:t>Weak learners</a:t>
            </a:r>
            <a:r>
              <a:rPr lang="en-GB" sz="1400" dirty="0">
                <a:solidFill>
                  <a:schemeClr val="bg2"/>
                </a:solidFill>
                <a:latin typeface="Raleway" pitchFamily="2" charset="0"/>
              </a:rPr>
              <a:t>. Bagging does not take advantage of weak learners (weak classifier - see boosting). It The underlying models must be of good quality.</a:t>
            </a:r>
          </a:p>
          <a:p>
            <a:pPr marL="0" indent="0" algn="just"/>
            <a:endParaRPr lang="en-GB" sz="1400" dirty="0">
              <a:solidFill>
                <a:schemeClr val="bg2"/>
              </a:solidFill>
              <a:latin typeface="Raleway" pitchFamily="2" charset="0"/>
            </a:endParaRPr>
          </a:p>
          <a:p>
            <a:pPr marL="0" indent="0" algn="just"/>
            <a:r>
              <a:rPr lang="en-GB" sz="1400" b="1" dirty="0">
                <a:solidFill>
                  <a:schemeClr val="accent3"/>
                </a:solidFill>
                <a:latin typeface="Raleway" pitchFamily="2" charset="0"/>
              </a:rPr>
              <a:t>Overlearning (overfitting)</a:t>
            </a:r>
            <a:r>
              <a:rPr lang="en-GB" sz="1400" dirty="0">
                <a:solidFill>
                  <a:schemeClr val="bg2"/>
                </a:solidFill>
                <a:latin typeface="Raleway" pitchFamily="2" charset="0"/>
              </a:rPr>
              <a:t>. Increasing B does not lead to overlearning. In practice, a hundred is enough, but it can be adjusted to the study. </a:t>
            </a:r>
          </a:p>
          <a:p>
            <a:pPr marL="0" indent="0" algn="just"/>
            <a:endParaRPr lang="en-GB" sz="1400" dirty="0">
              <a:solidFill>
                <a:schemeClr val="bg2"/>
              </a:solidFill>
              <a:latin typeface="Raleway" pitchFamily="2" charset="0"/>
            </a:endParaRPr>
          </a:p>
          <a:p>
            <a:pPr marL="0" indent="0" algn="just"/>
            <a:r>
              <a:rPr lang="en-GB" sz="1400" b="1" dirty="0">
                <a:solidFill>
                  <a:schemeClr val="accent3"/>
                </a:solidFill>
                <a:latin typeface="Raleway" pitchFamily="2" charset="0"/>
              </a:rPr>
              <a:t>Decision trees</a:t>
            </a:r>
            <a:r>
              <a:rPr lang="en-GB" sz="1400" dirty="0">
                <a:solidFill>
                  <a:schemeClr val="bg2"/>
                </a:solidFill>
                <a:latin typeface="Raleway" pitchFamily="2" charset="0"/>
              </a:rPr>
              <a:t>. Bagging can be applied to any type of model. But trees are particularly advantageous because we can reduce the individual bias by creating deep (unpruned) trees, the variance (individual of each tree) is then compensated by the mechanism of cooperation in ranking.</a:t>
            </a:r>
          </a:p>
        </p:txBody>
      </p:sp>
      <p:sp>
        <p:nvSpPr>
          <p:cNvPr id="86" name="Google Shape;86;p13"/>
          <p:cNvSpPr txBox="1">
            <a:spLocks noGrp="1"/>
          </p:cNvSpPr>
          <p:nvPr>
            <p:ph type="ctrTitle"/>
          </p:nvPr>
        </p:nvSpPr>
        <p:spPr>
          <a:xfrm>
            <a:off x="2324100" y="432944"/>
            <a:ext cx="4495800"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800" dirty="0"/>
              <a:t>Bagging Algorithm</a:t>
            </a:r>
            <a:br>
              <a:rPr lang="en-GB" sz="2800" dirty="0"/>
            </a:br>
            <a:r>
              <a:rPr lang="en-GB" sz="1800" dirty="0"/>
              <a:t>Why Does it work?</a:t>
            </a:r>
            <a:endParaRPr lang="en-GB" sz="2400" dirty="0"/>
          </a:p>
        </p:txBody>
      </p:sp>
    </p:spTree>
    <p:extLst>
      <p:ext uri="{BB962C8B-B14F-4D97-AF65-F5344CB8AC3E}">
        <p14:creationId xmlns:p14="http://schemas.microsoft.com/office/powerpoint/2010/main" val="232799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Bagging</a:t>
            </a:r>
          </a:p>
        </p:txBody>
      </p:sp>
      <p:sp>
        <p:nvSpPr>
          <p:cNvPr id="4" name="Google Shape;89;p13">
            <a:extLst>
              <a:ext uri="{FF2B5EF4-FFF2-40B4-BE49-F238E27FC236}">
                <a16:creationId xmlns:a16="http://schemas.microsoft.com/office/drawing/2014/main" id="{3F33B1E8-4E47-603B-04F5-FBB1271F9E0B}"/>
              </a:ext>
            </a:extLst>
          </p:cNvPr>
          <p:cNvSpPr txBox="1">
            <a:spLocks/>
          </p:cNvSpPr>
          <p:nvPr/>
        </p:nvSpPr>
        <p:spPr>
          <a:xfrm>
            <a:off x="1824113" y="1024520"/>
            <a:ext cx="2898011" cy="5672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dirty="0">
              <a:solidFill>
                <a:schemeClr val="bg2"/>
              </a:solidFill>
            </a:endParaRPr>
          </a:p>
        </p:txBody>
      </p:sp>
      <p:sp>
        <p:nvSpPr>
          <p:cNvPr id="13" name="Google Shape;89;p13">
            <a:extLst>
              <a:ext uri="{FF2B5EF4-FFF2-40B4-BE49-F238E27FC236}">
                <a16:creationId xmlns:a16="http://schemas.microsoft.com/office/drawing/2014/main" id="{787D9D36-B122-E636-38FC-5462F3BEE026}"/>
              </a:ext>
            </a:extLst>
          </p:cNvPr>
          <p:cNvSpPr txBox="1">
            <a:spLocks/>
          </p:cNvSpPr>
          <p:nvPr/>
        </p:nvSpPr>
        <p:spPr>
          <a:xfrm>
            <a:off x="1931204" y="1061621"/>
            <a:ext cx="1406356" cy="68421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200" dirty="0">
              <a:solidFill>
                <a:schemeClr val="bg2"/>
              </a:solidFill>
            </a:endParaRPr>
          </a:p>
        </p:txBody>
      </p:sp>
      <p:sp>
        <p:nvSpPr>
          <p:cNvPr id="5" name="Google Shape;89;p13">
            <a:extLst>
              <a:ext uri="{FF2B5EF4-FFF2-40B4-BE49-F238E27FC236}">
                <a16:creationId xmlns:a16="http://schemas.microsoft.com/office/drawing/2014/main" id="{08FA8010-ACA2-0489-8D3B-190C630D7D83}"/>
              </a:ext>
            </a:extLst>
          </p:cNvPr>
          <p:cNvSpPr txBox="1">
            <a:spLocks/>
          </p:cNvSpPr>
          <p:nvPr/>
        </p:nvSpPr>
        <p:spPr>
          <a:xfrm>
            <a:off x="1564799" y="884575"/>
            <a:ext cx="2656681" cy="70722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1" name="Google Shape;89;p13">
            <a:extLst>
              <a:ext uri="{FF2B5EF4-FFF2-40B4-BE49-F238E27FC236}">
                <a16:creationId xmlns:a16="http://schemas.microsoft.com/office/drawing/2014/main" id="{3DC279B4-C88D-38F4-5841-7DD6FDCD5A85}"/>
              </a:ext>
            </a:extLst>
          </p:cNvPr>
          <p:cNvSpPr txBox="1">
            <a:spLocks/>
          </p:cNvSpPr>
          <p:nvPr/>
        </p:nvSpPr>
        <p:spPr>
          <a:xfrm>
            <a:off x="1684665" y="901573"/>
            <a:ext cx="2247255" cy="84425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7" name="Google Shape;89;p13">
            <a:extLst>
              <a:ext uri="{FF2B5EF4-FFF2-40B4-BE49-F238E27FC236}">
                <a16:creationId xmlns:a16="http://schemas.microsoft.com/office/drawing/2014/main" id="{3D29B182-3FD1-B749-8E5C-5680DC39BF93}"/>
              </a:ext>
            </a:extLst>
          </p:cNvPr>
          <p:cNvSpPr txBox="1">
            <a:spLocks/>
          </p:cNvSpPr>
          <p:nvPr/>
        </p:nvSpPr>
        <p:spPr>
          <a:xfrm>
            <a:off x="2437756" y="887999"/>
            <a:ext cx="2719332" cy="52932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2" name="Google Shape;89;p13">
            <a:extLst>
              <a:ext uri="{FF2B5EF4-FFF2-40B4-BE49-F238E27FC236}">
                <a16:creationId xmlns:a16="http://schemas.microsoft.com/office/drawing/2014/main" id="{91FDA1FA-FC26-C222-D33F-28EE7D353EE5}"/>
              </a:ext>
            </a:extLst>
          </p:cNvPr>
          <p:cNvSpPr txBox="1">
            <a:spLocks/>
          </p:cNvSpPr>
          <p:nvPr/>
        </p:nvSpPr>
        <p:spPr>
          <a:xfrm>
            <a:off x="1641644" y="917273"/>
            <a:ext cx="2183596" cy="76448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p:txBody>
      </p:sp>
      <p:sp>
        <p:nvSpPr>
          <p:cNvPr id="6" name="Google Shape;89;p13">
            <a:extLst>
              <a:ext uri="{FF2B5EF4-FFF2-40B4-BE49-F238E27FC236}">
                <a16:creationId xmlns:a16="http://schemas.microsoft.com/office/drawing/2014/main" id="{419931F9-AC98-BEC9-C9F7-13A46D9E3761}"/>
              </a:ext>
            </a:extLst>
          </p:cNvPr>
          <p:cNvSpPr txBox="1">
            <a:spLocks/>
          </p:cNvSpPr>
          <p:nvPr/>
        </p:nvSpPr>
        <p:spPr>
          <a:xfrm>
            <a:off x="1807495" y="904072"/>
            <a:ext cx="2167445" cy="44466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p:txBody>
      </p:sp>
      <p:sp>
        <p:nvSpPr>
          <p:cNvPr id="17" name="Google Shape;89;p13">
            <a:extLst>
              <a:ext uri="{FF2B5EF4-FFF2-40B4-BE49-F238E27FC236}">
                <a16:creationId xmlns:a16="http://schemas.microsoft.com/office/drawing/2014/main" id="{6AB0A785-907D-3B4B-547F-BB50528F4696}"/>
              </a:ext>
            </a:extLst>
          </p:cNvPr>
          <p:cNvSpPr txBox="1">
            <a:spLocks/>
          </p:cNvSpPr>
          <p:nvPr/>
        </p:nvSpPr>
        <p:spPr>
          <a:xfrm>
            <a:off x="1725765" y="910989"/>
            <a:ext cx="3405495" cy="49273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latin typeface="Raleway" pitchFamily="2" charset="0"/>
            </a:endParaRPr>
          </a:p>
        </p:txBody>
      </p:sp>
      <p:sp>
        <p:nvSpPr>
          <p:cNvPr id="86" name="Google Shape;86;p13"/>
          <p:cNvSpPr txBox="1">
            <a:spLocks noGrp="1"/>
          </p:cNvSpPr>
          <p:nvPr>
            <p:ph type="ctrTitle"/>
          </p:nvPr>
        </p:nvSpPr>
        <p:spPr>
          <a:xfrm>
            <a:off x="2324100" y="432944"/>
            <a:ext cx="4495800"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800" dirty="0"/>
              <a:t>Bagging Algorithm</a:t>
            </a:r>
            <a:br>
              <a:rPr lang="en-GB" sz="2800" dirty="0"/>
            </a:br>
            <a:r>
              <a:rPr lang="en-GB" sz="1800" dirty="0"/>
              <a:t>Applying it to our Data</a:t>
            </a:r>
            <a:endParaRPr lang="en-GB" sz="2400" dirty="0"/>
          </a:p>
        </p:txBody>
      </p:sp>
      <p:pic>
        <p:nvPicPr>
          <p:cNvPr id="3" name="Picture 2" descr="A picture containing graphical user interface&#10;&#10;Description automatically generated">
            <a:extLst>
              <a:ext uri="{FF2B5EF4-FFF2-40B4-BE49-F238E27FC236}">
                <a16:creationId xmlns:a16="http://schemas.microsoft.com/office/drawing/2014/main" id="{45D1EFAC-604B-701C-C09C-1F33E648E013}"/>
              </a:ext>
            </a:extLst>
          </p:cNvPr>
          <p:cNvPicPr>
            <a:picLocks noChangeAspect="1"/>
          </p:cNvPicPr>
          <p:nvPr/>
        </p:nvPicPr>
        <p:blipFill>
          <a:blip r:embed="rId3"/>
          <a:stretch>
            <a:fillRect/>
          </a:stretch>
        </p:blipFill>
        <p:spPr>
          <a:xfrm>
            <a:off x="1740799" y="1152659"/>
            <a:ext cx="5962650" cy="4127988"/>
          </a:xfrm>
          <a:prstGeom prst="rect">
            <a:avLst/>
          </a:prstGeom>
        </p:spPr>
      </p:pic>
      <p:sp>
        <p:nvSpPr>
          <p:cNvPr id="8" name="Google Shape;89;p13">
            <a:extLst>
              <a:ext uri="{FF2B5EF4-FFF2-40B4-BE49-F238E27FC236}">
                <a16:creationId xmlns:a16="http://schemas.microsoft.com/office/drawing/2014/main" id="{DC550FEC-C1E8-D0C9-C895-BCEAE799B5CD}"/>
              </a:ext>
            </a:extLst>
          </p:cNvPr>
          <p:cNvSpPr txBox="1">
            <a:spLocks/>
          </p:cNvSpPr>
          <p:nvPr/>
        </p:nvSpPr>
        <p:spPr>
          <a:xfrm>
            <a:off x="1634813" y="1152658"/>
            <a:ext cx="2700324" cy="588653"/>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latin typeface="Raleway" pitchFamily="2" charset="0"/>
            </a:endParaRPr>
          </a:p>
        </p:txBody>
      </p:sp>
      <p:sp>
        <p:nvSpPr>
          <p:cNvPr id="9" name="Google Shape;89;p13">
            <a:extLst>
              <a:ext uri="{FF2B5EF4-FFF2-40B4-BE49-F238E27FC236}">
                <a16:creationId xmlns:a16="http://schemas.microsoft.com/office/drawing/2014/main" id="{9D2BB7F3-1180-9BF9-DF4F-661F2F5870FD}"/>
              </a:ext>
            </a:extLst>
          </p:cNvPr>
          <p:cNvSpPr txBox="1">
            <a:spLocks/>
          </p:cNvSpPr>
          <p:nvPr/>
        </p:nvSpPr>
        <p:spPr>
          <a:xfrm>
            <a:off x="4379684" y="1177747"/>
            <a:ext cx="3405495" cy="844259"/>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400" dirty="0">
                <a:solidFill>
                  <a:schemeClr val="bg2"/>
                </a:solidFill>
                <a:latin typeface="Raleway" pitchFamily="2" charset="0"/>
              </a:rPr>
              <a:t>The "</a:t>
            </a:r>
            <a:r>
              <a:rPr lang="en-GB" sz="1400" dirty="0">
                <a:solidFill>
                  <a:schemeClr val="accent5"/>
                </a:solidFill>
                <a:latin typeface="Raleway" pitchFamily="2" charset="0"/>
              </a:rPr>
              <a:t>adabag</a:t>
            </a:r>
            <a:r>
              <a:rPr lang="en-GB" sz="1400" dirty="0">
                <a:solidFill>
                  <a:schemeClr val="bg2"/>
                </a:solidFill>
                <a:latin typeface="Raleway" pitchFamily="2" charset="0"/>
              </a:rPr>
              <a:t>" library for R offers bagging for decision trees (based on rpart as an individual algorithm). algorithm).</a:t>
            </a:r>
          </a:p>
        </p:txBody>
      </p:sp>
      <p:sp>
        <p:nvSpPr>
          <p:cNvPr id="10" name="Google Shape;89;p13">
            <a:extLst>
              <a:ext uri="{FF2B5EF4-FFF2-40B4-BE49-F238E27FC236}">
                <a16:creationId xmlns:a16="http://schemas.microsoft.com/office/drawing/2014/main" id="{A97B273F-6A52-0E90-B95E-1DF8E093FF1D}"/>
              </a:ext>
            </a:extLst>
          </p:cNvPr>
          <p:cNvSpPr txBox="1">
            <a:spLocks/>
          </p:cNvSpPr>
          <p:nvPr/>
        </p:nvSpPr>
        <p:spPr>
          <a:xfrm>
            <a:off x="3974941" y="2104243"/>
            <a:ext cx="3728508" cy="101725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b="1" dirty="0">
                <a:solidFill>
                  <a:schemeClr val="tx1"/>
                </a:solidFill>
                <a:latin typeface="Raleway" pitchFamily="2" charset="0"/>
              </a:rPr>
              <a:t>#100 trees generated by bagging </a:t>
            </a:r>
          </a:p>
          <a:p>
            <a:pPr marL="0" indent="0" algn="just"/>
            <a:r>
              <a:rPr lang="en-GB" sz="1000" b="1" dirty="0">
                <a:solidFill>
                  <a:schemeClr val="bg2"/>
                </a:solidFill>
                <a:latin typeface="Raleway" pitchFamily="2" charset="0"/>
              </a:rPr>
              <a:t>model.bagging &lt;- bagging(y ~ ., data = d.train, mfinal=100)</a:t>
            </a:r>
          </a:p>
          <a:p>
            <a:pPr marL="0" indent="0" algn="just"/>
            <a:r>
              <a:rPr lang="el-GR" sz="1000" b="1" dirty="0">
                <a:solidFill>
                  <a:srgbClr val="9D9A12"/>
                </a:solidFill>
                <a:latin typeface="Meiryo" panose="020B0604030504040204" pitchFamily="34" charset="-128"/>
                <a:ea typeface="Meiryo" panose="020B0604030504040204" pitchFamily="34" charset="-128"/>
              </a:rPr>
              <a:t>ε</a:t>
            </a:r>
            <a:r>
              <a:rPr lang="en-GB" sz="1000" b="1" dirty="0">
                <a:solidFill>
                  <a:srgbClr val="9D9A12"/>
                </a:solidFill>
                <a:latin typeface="Meiryo" panose="020B0604030504040204" pitchFamily="34" charset="-128"/>
                <a:ea typeface="Meiryo" panose="020B0604030504040204" pitchFamily="34" charset="-128"/>
              </a:rPr>
              <a:t> </a:t>
            </a:r>
            <a:r>
              <a:rPr lang="en-GB" sz="1000" b="1" dirty="0">
                <a:solidFill>
                  <a:srgbClr val="9D9A12"/>
                </a:solidFill>
                <a:latin typeface="Raleway" pitchFamily="2" charset="0"/>
              </a:rPr>
              <a:t>= 0.156</a:t>
            </a:r>
          </a:p>
        </p:txBody>
      </p:sp>
      <p:sp>
        <p:nvSpPr>
          <p:cNvPr id="15" name="Google Shape;89;p13">
            <a:extLst>
              <a:ext uri="{FF2B5EF4-FFF2-40B4-BE49-F238E27FC236}">
                <a16:creationId xmlns:a16="http://schemas.microsoft.com/office/drawing/2014/main" id="{81E360B0-211F-5F1B-AA6A-D7EE2C46D410}"/>
              </a:ext>
            </a:extLst>
          </p:cNvPr>
          <p:cNvSpPr txBox="1">
            <a:spLocks/>
          </p:cNvSpPr>
          <p:nvPr/>
        </p:nvSpPr>
        <p:spPr>
          <a:xfrm>
            <a:off x="3997706" y="3633937"/>
            <a:ext cx="4285234" cy="84425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b="1" dirty="0">
                <a:solidFill>
                  <a:schemeClr val="bg2"/>
                </a:solidFill>
                <a:latin typeface="Raleway" pitchFamily="2" charset="0"/>
              </a:rPr>
              <a:t>model.bagging.2 &lt;- bagging(y ~ ., data = d.train,</a:t>
            </a:r>
          </a:p>
          <a:p>
            <a:pPr marL="0" indent="0" algn="just"/>
            <a:r>
              <a:rPr lang="en-GB" sz="1000" b="1" dirty="0">
                <a:solidFill>
                  <a:schemeClr val="tx1"/>
                </a:solidFill>
                <a:latin typeface="Raleway" pitchFamily="2" charset="0"/>
              </a:rPr>
              <a:t>mfinal=100</a:t>
            </a:r>
            <a:r>
              <a:rPr lang="en-GB" sz="1000" b="1" dirty="0">
                <a:solidFill>
                  <a:srgbClr val="FB9BB9"/>
                </a:solidFill>
                <a:latin typeface="Raleway" pitchFamily="2" charset="0"/>
              </a:rPr>
              <a:t>,control=list(cp=0,minsplit=2,minbucket=1))</a:t>
            </a:r>
          </a:p>
          <a:p>
            <a:pPr marL="0" indent="0" algn="just"/>
            <a:r>
              <a:rPr lang="en-GB" sz="1000" b="1" dirty="0">
                <a:solidFill>
                  <a:srgbClr val="9D9A12"/>
                </a:solidFill>
                <a:latin typeface="Raleway" pitchFamily="2" charset="0"/>
              </a:rPr>
              <a:t>= 0.1224</a:t>
            </a:r>
          </a:p>
        </p:txBody>
      </p:sp>
      <p:sp>
        <p:nvSpPr>
          <p:cNvPr id="16" name="Google Shape;89;p13">
            <a:extLst>
              <a:ext uri="{FF2B5EF4-FFF2-40B4-BE49-F238E27FC236}">
                <a16:creationId xmlns:a16="http://schemas.microsoft.com/office/drawing/2014/main" id="{1C5E9583-B7D0-A048-59D0-C85D903FF9E0}"/>
              </a:ext>
            </a:extLst>
          </p:cNvPr>
          <p:cNvSpPr txBox="1">
            <a:spLocks/>
          </p:cNvSpPr>
          <p:nvPr/>
        </p:nvSpPr>
        <p:spPr>
          <a:xfrm>
            <a:off x="3997706" y="4407061"/>
            <a:ext cx="3980434" cy="73643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b="1" dirty="0">
                <a:solidFill>
                  <a:schemeClr val="bg2"/>
                </a:solidFill>
                <a:latin typeface="Raleway" pitchFamily="2" charset="0"/>
              </a:rPr>
              <a:t>By creating deeper (less biased) individual trees the quality of the bagging prediction is improved.</a:t>
            </a:r>
          </a:p>
        </p:txBody>
      </p:sp>
    </p:spTree>
    <p:extLst>
      <p:ext uri="{BB962C8B-B14F-4D97-AF65-F5344CB8AC3E}">
        <p14:creationId xmlns:p14="http://schemas.microsoft.com/office/powerpoint/2010/main" val="2650892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Bagging</a:t>
            </a:r>
          </a:p>
        </p:txBody>
      </p:sp>
      <p:sp>
        <p:nvSpPr>
          <p:cNvPr id="4" name="Google Shape;89;p13">
            <a:extLst>
              <a:ext uri="{FF2B5EF4-FFF2-40B4-BE49-F238E27FC236}">
                <a16:creationId xmlns:a16="http://schemas.microsoft.com/office/drawing/2014/main" id="{3F33B1E8-4E47-603B-04F5-FBB1271F9E0B}"/>
              </a:ext>
            </a:extLst>
          </p:cNvPr>
          <p:cNvSpPr txBox="1">
            <a:spLocks/>
          </p:cNvSpPr>
          <p:nvPr/>
        </p:nvSpPr>
        <p:spPr>
          <a:xfrm>
            <a:off x="1824113" y="1024520"/>
            <a:ext cx="2898011" cy="5672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dirty="0">
              <a:solidFill>
                <a:schemeClr val="bg2"/>
              </a:solidFill>
            </a:endParaRPr>
          </a:p>
        </p:txBody>
      </p:sp>
      <p:sp>
        <p:nvSpPr>
          <p:cNvPr id="13" name="Google Shape;89;p13">
            <a:extLst>
              <a:ext uri="{FF2B5EF4-FFF2-40B4-BE49-F238E27FC236}">
                <a16:creationId xmlns:a16="http://schemas.microsoft.com/office/drawing/2014/main" id="{787D9D36-B122-E636-38FC-5462F3BEE026}"/>
              </a:ext>
            </a:extLst>
          </p:cNvPr>
          <p:cNvSpPr txBox="1">
            <a:spLocks/>
          </p:cNvSpPr>
          <p:nvPr/>
        </p:nvSpPr>
        <p:spPr>
          <a:xfrm>
            <a:off x="1931204" y="1061621"/>
            <a:ext cx="1406356" cy="68421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200" dirty="0">
              <a:solidFill>
                <a:schemeClr val="bg2"/>
              </a:solidFill>
            </a:endParaRPr>
          </a:p>
        </p:txBody>
      </p:sp>
      <p:sp>
        <p:nvSpPr>
          <p:cNvPr id="5" name="Google Shape;89;p13">
            <a:extLst>
              <a:ext uri="{FF2B5EF4-FFF2-40B4-BE49-F238E27FC236}">
                <a16:creationId xmlns:a16="http://schemas.microsoft.com/office/drawing/2014/main" id="{08FA8010-ACA2-0489-8D3B-190C630D7D83}"/>
              </a:ext>
            </a:extLst>
          </p:cNvPr>
          <p:cNvSpPr txBox="1">
            <a:spLocks/>
          </p:cNvSpPr>
          <p:nvPr/>
        </p:nvSpPr>
        <p:spPr>
          <a:xfrm>
            <a:off x="1564799" y="884575"/>
            <a:ext cx="2656681" cy="70722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1" name="Google Shape;89;p13">
            <a:extLst>
              <a:ext uri="{FF2B5EF4-FFF2-40B4-BE49-F238E27FC236}">
                <a16:creationId xmlns:a16="http://schemas.microsoft.com/office/drawing/2014/main" id="{3DC279B4-C88D-38F4-5841-7DD6FDCD5A85}"/>
              </a:ext>
            </a:extLst>
          </p:cNvPr>
          <p:cNvSpPr txBox="1">
            <a:spLocks/>
          </p:cNvSpPr>
          <p:nvPr/>
        </p:nvSpPr>
        <p:spPr>
          <a:xfrm>
            <a:off x="1684665" y="901573"/>
            <a:ext cx="2247255" cy="84425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7" name="Google Shape;89;p13">
            <a:extLst>
              <a:ext uri="{FF2B5EF4-FFF2-40B4-BE49-F238E27FC236}">
                <a16:creationId xmlns:a16="http://schemas.microsoft.com/office/drawing/2014/main" id="{3D29B182-3FD1-B749-8E5C-5680DC39BF93}"/>
              </a:ext>
            </a:extLst>
          </p:cNvPr>
          <p:cNvSpPr txBox="1">
            <a:spLocks/>
          </p:cNvSpPr>
          <p:nvPr/>
        </p:nvSpPr>
        <p:spPr>
          <a:xfrm>
            <a:off x="2437756" y="887999"/>
            <a:ext cx="2719332" cy="52932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2" name="Google Shape;89;p13">
            <a:extLst>
              <a:ext uri="{FF2B5EF4-FFF2-40B4-BE49-F238E27FC236}">
                <a16:creationId xmlns:a16="http://schemas.microsoft.com/office/drawing/2014/main" id="{91FDA1FA-FC26-C222-D33F-28EE7D353EE5}"/>
              </a:ext>
            </a:extLst>
          </p:cNvPr>
          <p:cNvSpPr txBox="1">
            <a:spLocks/>
          </p:cNvSpPr>
          <p:nvPr/>
        </p:nvSpPr>
        <p:spPr>
          <a:xfrm>
            <a:off x="1641644" y="917273"/>
            <a:ext cx="2183596" cy="76448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p:txBody>
      </p:sp>
      <p:sp>
        <p:nvSpPr>
          <p:cNvPr id="6" name="Google Shape;89;p13">
            <a:extLst>
              <a:ext uri="{FF2B5EF4-FFF2-40B4-BE49-F238E27FC236}">
                <a16:creationId xmlns:a16="http://schemas.microsoft.com/office/drawing/2014/main" id="{419931F9-AC98-BEC9-C9F7-13A46D9E3761}"/>
              </a:ext>
            </a:extLst>
          </p:cNvPr>
          <p:cNvSpPr txBox="1">
            <a:spLocks/>
          </p:cNvSpPr>
          <p:nvPr/>
        </p:nvSpPr>
        <p:spPr>
          <a:xfrm>
            <a:off x="1807495" y="904072"/>
            <a:ext cx="2167445" cy="44466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p:txBody>
      </p:sp>
      <p:sp>
        <p:nvSpPr>
          <p:cNvPr id="17" name="Google Shape;89;p13">
            <a:extLst>
              <a:ext uri="{FF2B5EF4-FFF2-40B4-BE49-F238E27FC236}">
                <a16:creationId xmlns:a16="http://schemas.microsoft.com/office/drawing/2014/main" id="{6AB0A785-907D-3B4B-547F-BB50528F4696}"/>
              </a:ext>
            </a:extLst>
          </p:cNvPr>
          <p:cNvSpPr txBox="1">
            <a:spLocks/>
          </p:cNvSpPr>
          <p:nvPr/>
        </p:nvSpPr>
        <p:spPr>
          <a:xfrm>
            <a:off x="1725765" y="910989"/>
            <a:ext cx="3405495" cy="49273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latin typeface="Raleway" pitchFamily="2" charset="0"/>
            </a:endParaRPr>
          </a:p>
        </p:txBody>
      </p:sp>
      <p:sp>
        <p:nvSpPr>
          <p:cNvPr id="86" name="Google Shape;86;p13"/>
          <p:cNvSpPr txBox="1">
            <a:spLocks noGrp="1"/>
          </p:cNvSpPr>
          <p:nvPr>
            <p:ph type="ctrTitle"/>
          </p:nvPr>
        </p:nvSpPr>
        <p:spPr>
          <a:xfrm>
            <a:off x="2324100" y="349124"/>
            <a:ext cx="4495800"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800" dirty="0"/>
              <a:t>Bagging</a:t>
            </a:r>
            <a:br>
              <a:rPr lang="en-GB" sz="2800" dirty="0"/>
            </a:br>
            <a:r>
              <a:rPr lang="en-GB" sz="1800" dirty="0"/>
              <a:t>And Number of B Replications</a:t>
            </a:r>
            <a:endParaRPr lang="en-GB" sz="2400" dirty="0"/>
          </a:p>
        </p:txBody>
      </p:sp>
      <p:sp>
        <p:nvSpPr>
          <p:cNvPr id="8" name="Google Shape;89;p13">
            <a:extLst>
              <a:ext uri="{FF2B5EF4-FFF2-40B4-BE49-F238E27FC236}">
                <a16:creationId xmlns:a16="http://schemas.microsoft.com/office/drawing/2014/main" id="{DC550FEC-C1E8-D0C9-C895-BCEAE799B5CD}"/>
              </a:ext>
            </a:extLst>
          </p:cNvPr>
          <p:cNvSpPr txBox="1">
            <a:spLocks/>
          </p:cNvSpPr>
          <p:nvPr/>
        </p:nvSpPr>
        <p:spPr>
          <a:xfrm>
            <a:off x="1634813" y="1152658"/>
            <a:ext cx="2700324" cy="588653"/>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latin typeface="Raleway" pitchFamily="2" charset="0"/>
            </a:endParaRPr>
          </a:p>
        </p:txBody>
      </p:sp>
      <p:pic>
        <p:nvPicPr>
          <p:cNvPr id="14" name="Picture 13" descr="Graphical user interface&#10;&#10;Description automatically generated">
            <a:extLst>
              <a:ext uri="{FF2B5EF4-FFF2-40B4-BE49-F238E27FC236}">
                <a16:creationId xmlns:a16="http://schemas.microsoft.com/office/drawing/2014/main" id="{B6076C06-A74B-6D0A-586F-D3BE4917F6DC}"/>
              </a:ext>
            </a:extLst>
          </p:cNvPr>
          <p:cNvPicPr>
            <a:picLocks noChangeAspect="1"/>
          </p:cNvPicPr>
          <p:nvPr/>
        </p:nvPicPr>
        <p:blipFill>
          <a:blip r:embed="rId3"/>
          <a:stretch>
            <a:fillRect/>
          </a:stretch>
        </p:blipFill>
        <p:spPr>
          <a:xfrm>
            <a:off x="1785631" y="1116527"/>
            <a:ext cx="5448258" cy="4026973"/>
          </a:xfrm>
          <a:prstGeom prst="rect">
            <a:avLst/>
          </a:prstGeom>
        </p:spPr>
      </p:pic>
      <p:sp>
        <p:nvSpPr>
          <p:cNvPr id="18" name="Google Shape;89;p13">
            <a:extLst>
              <a:ext uri="{FF2B5EF4-FFF2-40B4-BE49-F238E27FC236}">
                <a16:creationId xmlns:a16="http://schemas.microsoft.com/office/drawing/2014/main" id="{DEED546E-A7B9-7360-2933-03988F5466BF}"/>
              </a:ext>
            </a:extLst>
          </p:cNvPr>
          <p:cNvSpPr txBox="1">
            <a:spLocks/>
          </p:cNvSpPr>
          <p:nvPr/>
        </p:nvSpPr>
        <p:spPr>
          <a:xfrm>
            <a:off x="1672124" y="1132783"/>
            <a:ext cx="2767876" cy="51758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400" dirty="0">
              <a:solidFill>
                <a:schemeClr val="bg2"/>
              </a:solidFill>
              <a:latin typeface="Raleway" pitchFamily="2" charset="0"/>
            </a:endParaRPr>
          </a:p>
        </p:txBody>
      </p:sp>
      <p:sp>
        <p:nvSpPr>
          <p:cNvPr id="19" name="Google Shape;89;p13">
            <a:extLst>
              <a:ext uri="{FF2B5EF4-FFF2-40B4-BE49-F238E27FC236}">
                <a16:creationId xmlns:a16="http://schemas.microsoft.com/office/drawing/2014/main" id="{21C68A9D-A01A-647E-3FD8-1FF2916C7D87}"/>
              </a:ext>
            </a:extLst>
          </p:cNvPr>
          <p:cNvSpPr txBox="1">
            <a:spLocks/>
          </p:cNvSpPr>
          <p:nvPr/>
        </p:nvSpPr>
        <p:spPr>
          <a:xfrm>
            <a:off x="4470480" y="1108907"/>
            <a:ext cx="3530520" cy="558470"/>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400" dirty="0">
                <a:solidFill>
                  <a:schemeClr val="bg2"/>
                </a:solidFill>
                <a:latin typeface="Raleway" pitchFamily="2" charset="0"/>
              </a:rPr>
              <a:t>Impact of the evolution of the number of replications B on the quality of the model.</a:t>
            </a:r>
          </a:p>
        </p:txBody>
      </p:sp>
      <p:sp>
        <p:nvSpPr>
          <p:cNvPr id="20" name="Google Shape;89;p13">
            <a:extLst>
              <a:ext uri="{FF2B5EF4-FFF2-40B4-BE49-F238E27FC236}">
                <a16:creationId xmlns:a16="http://schemas.microsoft.com/office/drawing/2014/main" id="{B51D7DFE-0B52-030C-BD31-E0F80D14943D}"/>
              </a:ext>
            </a:extLst>
          </p:cNvPr>
          <p:cNvSpPr txBox="1">
            <a:spLocks/>
          </p:cNvSpPr>
          <p:nvPr/>
        </p:nvSpPr>
        <p:spPr>
          <a:xfrm>
            <a:off x="4386660" y="3814006"/>
            <a:ext cx="3530520" cy="872293"/>
          </a:xfrm>
          <a:prstGeom prst="rect">
            <a:avLst/>
          </a:prstGeom>
          <a:solidFill>
            <a:schemeClr val="tx2"/>
          </a:solid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400" dirty="0">
                <a:solidFill>
                  <a:schemeClr val="bg2"/>
                </a:solidFill>
                <a:latin typeface="Raleway" pitchFamily="2" charset="0"/>
              </a:rPr>
              <a:t>Beyond a certain number of replications, there are no more no more noticeable improvements. But there is no degradation either (no overfitting).</a:t>
            </a:r>
          </a:p>
        </p:txBody>
      </p:sp>
    </p:spTree>
    <p:extLst>
      <p:ext uri="{BB962C8B-B14F-4D97-AF65-F5344CB8AC3E}">
        <p14:creationId xmlns:p14="http://schemas.microsoft.com/office/powerpoint/2010/main" val="310723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Bagging</a:t>
            </a:r>
          </a:p>
        </p:txBody>
      </p:sp>
      <p:sp>
        <p:nvSpPr>
          <p:cNvPr id="4" name="Google Shape;89;p13">
            <a:extLst>
              <a:ext uri="{FF2B5EF4-FFF2-40B4-BE49-F238E27FC236}">
                <a16:creationId xmlns:a16="http://schemas.microsoft.com/office/drawing/2014/main" id="{3F33B1E8-4E47-603B-04F5-FBB1271F9E0B}"/>
              </a:ext>
            </a:extLst>
          </p:cNvPr>
          <p:cNvSpPr txBox="1">
            <a:spLocks/>
          </p:cNvSpPr>
          <p:nvPr/>
        </p:nvSpPr>
        <p:spPr>
          <a:xfrm>
            <a:off x="1824113" y="1024520"/>
            <a:ext cx="2898011" cy="5672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dirty="0">
              <a:solidFill>
                <a:schemeClr val="bg2"/>
              </a:solidFill>
            </a:endParaRPr>
          </a:p>
        </p:txBody>
      </p:sp>
      <p:sp>
        <p:nvSpPr>
          <p:cNvPr id="13" name="Google Shape;89;p13">
            <a:extLst>
              <a:ext uri="{FF2B5EF4-FFF2-40B4-BE49-F238E27FC236}">
                <a16:creationId xmlns:a16="http://schemas.microsoft.com/office/drawing/2014/main" id="{787D9D36-B122-E636-38FC-5462F3BEE026}"/>
              </a:ext>
            </a:extLst>
          </p:cNvPr>
          <p:cNvSpPr txBox="1">
            <a:spLocks/>
          </p:cNvSpPr>
          <p:nvPr/>
        </p:nvSpPr>
        <p:spPr>
          <a:xfrm>
            <a:off x="1931204" y="1061621"/>
            <a:ext cx="1406356" cy="68421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200" dirty="0">
              <a:solidFill>
                <a:schemeClr val="bg2"/>
              </a:solidFill>
            </a:endParaRPr>
          </a:p>
        </p:txBody>
      </p:sp>
      <p:sp>
        <p:nvSpPr>
          <p:cNvPr id="5" name="Google Shape;89;p13">
            <a:extLst>
              <a:ext uri="{FF2B5EF4-FFF2-40B4-BE49-F238E27FC236}">
                <a16:creationId xmlns:a16="http://schemas.microsoft.com/office/drawing/2014/main" id="{08FA8010-ACA2-0489-8D3B-190C630D7D83}"/>
              </a:ext>
            </a:extLst>
          </p:cNvPr>
          <p:cNvSpPr txBox="1">
            <a:spLocks/>
          </p:cNvSpPr>
          <p:nvPr/>
        </p:nvSpPr>
        <p:spPr>
          <a:xfrm>
            <a:off x="1564799" y="884575"/>
            <a:ext cx="2656681" cy="70722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1" name="Google Shape;89;p13">
            <a:extLst>
              <a:ext uri="{FF2B5EF4-FFF2-40B4-BE49-F238E27FC236}">
                <a16:creationId xmlns:a16="http://schemas.microsoft.com/office/drawing/2014/main" id="{3DC279B4-C88D-38F4-5841-7DD6FDCD5A85}"/>
              </a:ext>
            </a:extLst>
          </p:cNvPr>
          <p:cNvSpPr txBox="1">
            <a:spLocks/>
          </p:cNvSpPr>
          <p:nvPr/>
        </p:nvSpPr>
        <p:spPr>
          <a:xfrm>
            <a:off x="1684665" y="901573"/>
            <a:ext cx="2247255" cy="84425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7" name="Google Shape;89;p13">
            <a:extLst>
              <a:ext uri="{FF2B5EF4-FFF2-40B4-BE49-F238E27FC236}">
                <a16:creationId xmlns:a16="http://schemas.microsoft.com/office/drawing/2014/main" id="{3D29B182-3FD1-B749-8E5C-5680DC39BF93}"/>
              </a:ext>
            </a:extLst>
          </p:cNvPr>
          <p:cNvSpPr txBox="1">
            <a:spLocks/>
          </p:cNvSpPr>
          <p:nvPr/>
        </p:nvSpPr>
        <p:spPr>
          <a:xfrm>
            <a:off x="2437756" y="887999"/>
            <a:ext cx="2719332" cy="52932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2" name="Google Shape;89;p13">
            <a:extLst>
              <a:ext uri="{FF2B5EF4-FFF2-40B4-BE49-F238E27FC236}">
                <a16:creationId xmlns:a16="http://schemas.microsoft.com/office/drawing/2014/main" id="{91FDA1FA-FC26-C222-D33F-28EE7D353EE5}"/>
              </a:ext>
            </a:extLst>
          </p:cNvPr>
          <p:cNvSpPr txBox="1">
            <a:spLocks/>
          </p:cNvSpPr>
          <p:nvPr/>
        </p:nvSpPr>
        <p:spPr>
          <a:xfrm>
            <a:off x="1641644" y="917273"/>
            <a:ext cx="2183596" cy="76448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p:txBody>
      </p:sp>
      <p:sp>
        <p:nvSpPr>
          <p:cNvPr id="6" name="Google Shape;89;p13">
            <a:extLst>
              <a:ext uri="{FF2B5EF4-FFF2-40B4-BE49-F238E27FC236}">
                <a16:creationId xmlns:a16="http://schemas.microsoft.com/office/drawing/2014/main" id="{419931F9-AC98-BEC9-C9F7-13A46D9E3761}"/>
              </a:ext>
            </a:extLst>
          </p:cNvPr>
          <p:cNvSpPr txBox="1">
            <a:spLocks/>
          </p:cNvSpPr>
          <p:nvPr/>
        </p:nvSpPr>
        <p:spPr>
          <a:xfrm>
            <a:off x="1807495" y="904072"/>
            <a:ext cx="2167445" cy="44466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p:txBody>
      </p:sp>
      <p:sp>
        <p:nvSpPr>
          <p:cNvPr id="17" name="Google Shape;89;p13">
            <a:extLst>
              <a:ext uri="{FF2B5EF4-FFF2-40B4-BE49-F238E27FC236}">
                <a16:creationId xmlns:a16="http://schemas.microsoft.com/office/drawing/2014/main" id="{6AB0A785-907D-3B4B-547F-BB50528F4696}"/>
              </a:ext>
            </a:extLst>
          </p:cNvPr>
          <p:cNvSpPr txBox="1">
            <a:spLocks/>
          </p:cNvSpPr>
          <p:nvPr/>
        </p:nvSpPr>
        <p:spPr>
          <a:xfrm>
            <a:off x="1725765" y="910989"/>
            <a:ext cx="3405495" cy="49273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latin typeface="Raleway" pitchFamily="2" charset="0"/>
            </a:endParaRPr>
          </a:p>
        </p:txBody>
      </p:sp>
      <p:sp>
        <p:nvSpPr>
          <p:cNvPr id="86" name="Google Shape;86;p13"/>
          <p:cNvSpPr txBox="1">
            <a:spLocks noGrp="1"/>
          </p:cNvSpPr>
          <p:nvPr>
            <p:ph type="ctrTitle"/>
          </p:nvPr>
        </p:nvSpPr>
        <p:spPr>
          <a:xfrm>
            <a:off x="2324100" y="349124"/>
            <a:ext cx="4495800" cy="66015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800" dirty="0"/>
              <a:t>Bagging and Scoring</a:t>
            </a:r>
            <a:endParaRPr lang="en-GB" sz="2400" dirty="0"/>
          </a:p>
        </p:txBody>
      </p:sp>
      <p:sp>
        <p:nvSpPr>
          <p:cNvPr id="8" name="Google Shape;89;p13">
            <a:extLst>
              <a:ext uri="{FF2B5EF4-FFF2-40B4-BE49-F238E27FC236}">
                <a16:creationId xmlns:a16="http://schemas.microsoft.com/office/drawing/2014/main" id="{DC550FEC-C1E8-D0C9-C895-BCEAE799B5CD}"/>
              </a:ext>
            </a:extLst>
          </p:cNvPr>
          <p:cNvSpPr txBox="1">
            <a:spLocks/>
          </p:cNvSpPr>
          <p:nvPr/>
        </p:nvSpPr>
        <p:spPr>
          <a:xfrm>
            <a:off x="1634813" y="1152658"/>
            <a:ext cx="2700324" cy="588653"/>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latin typeface="Raleway" pitchFamily="2" charset="0"/>
            </a:endParaRPr>
          </a:p>
        </p:txBody>
      </p:sp>
      <p:sp>
        <p:nvSpPr>
          <p:cNvPr id="18" name="Google Shape;89;p13">
            <a:extLst>
              <a:ext uri="{FF2B5EF4-FFF2-40B4-BE49-F238E27FC236}">
                <a16:creationId xmlns:a16="http://schemas.microsoft.com/office/drawing/2014/main" id="{DEED546E-A7B9-7360-2933-03988F5466BF}"/>
              </a:ext>
            </a:extLst>
          </p:cNvPr>
          <p:cNvSpPr txBox="1">
            <a:spLocks/>
          </p:cNvSpPr>
          <p:nvPr/>
        </p:nvSpPr>
        <p:spPr>
          <a:xfrm>
            <a:off x="1672124" y="1132783"/>
            <a:ext cx="2767876" cy="51758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400" dirty="0">
              <a:solidFill>
                <a:schemeClr val="bg2"/>
              </a:solidFill>
              <a:latin typeface="Raleway" pitchFamily="2" charset="0"/>
            </a:endParaRPr>
          </a:p>
        </p:txBody>
      </p:sp>
      <p:pic>
        <p:nvPicPr>
          <p:cNvPr id="3" name="Picture 2" descr="Text&#10;&#10;Description automatically generated">
            <a:extLst>
              <a:ext uri="{FF2B5EF4-FFF2-40B4-BE49-F238E27FC236}">
                <a16:creationId xmlns:a16="http://schemas.microsoft.com/office/drawing/2014/main" id="{270477D5-CAF7-CF21-4816-E5298179F644}"/>
              </a:ext>
            </a:extLst>
          </p:cNvPr>
          <p:cNvPicPr>
            <a:picLocks noChangeAspect="1"/>
          </p:cNvPicPr>
          <p:nvPr/>
        </p:nvPicPr>
        <p:blipFill>
          <a:blip r:embed="rId3"/>
          <a:stretch>
            <a:fillRect/>
          </a:stretch>
        </p:blipFill>
        <p:spPr>
          <a:xfrm>
            <a:off x="1746332" y="884574"/>
            <a:ext cx="5951584" cy="4255204"/>
          </a:xfrm>
          <a:prstGeom prst="rect">
            <a:avLst/>
          </a:prstGeom>
        </p:spPr>
      </p:pic>
      <p:sp>
        <p:nvSpPr>
          <p:cNvPr id="9" name="Google Shape;89;p13">
            <a:extLst>
              <a:ext uri="{FF2B5EF4-FFF2-40B4-BE49-F238E27FC236}">
                <a16:creationId xmlns:a16="http://schemas.microsoft.com/office/drawing/2014/main" id="{7B52EDE3-5A9B-CFBD-8EEA-B177D4AF2477}"/>
              </a:ext>
            </a:extLst>
          </p:cNvPr>
          <p:cNvSpPr txBox="1">
            <a:spLocks/>
          </p:cNvSpPr>
          <p:nvPr/>
        </p:nvSpPr>
        <p:spPr>
          <a:xfrm>
            <a:off x="1824113" y="880537"/>
            <a:ext cx="2211990" cy="71754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400" dirty="0">
              <a:solidFill>
                <a:schemeClr val="bg2"/>
              </a:solidFill>
              <a:latin typeface="Raleway" pitchFamily="2" charset="0"/>
            </a:endParaRPr>
          </a:p>
        </p:txBody>
      </p:sp>
      <p:sp>
        <p:nvSpPr>
          <p:cNvPr id="10" name="Google Shape;89;p13">
            <a:extLst>
              <a:ext uri="{FF2B5EF4-FFF2-40B4-BE49-F238E27FC236}">
                <a16:creationId xmlns:a16="http://schemas.microsoft.com/office/drawing/2014/main" id="{0DA69D06-CD07-67BB-D080-52A732D51B9A}"/>
              </a:ext>
            </a:extLst>
          </p:cNvPr>
          <p:cNvSpPr txBox="1">
            <a:spLocks/>
          </p:cNvSpPr>
          <p:nvPr/>
        </p:nvSpPr>
        <p:spPr>
          <a:xfrm>
            <a:off x="4017960" y="1028131"/>
            <a:ext cx="3644845" cy="83770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300" dirty="0">
                <a:solidFill>
                  <a:schemeClr val="bg2"/>
                </a:solidFill>
                <a:latin typeface="Raleway" pitchFamily="2" charset="0"/>
              </a:rPr>
              <a:t>In scoring Y € {+, - }, we need a viable estimate of the viable estimate of the quantity P(Y = + / X)</a:t>
            </a:r>
          </a:p>
        </p:txBody>
      </p:sp>
      <p:sp>
        <p:nvSpPr>
          <p:cNvPr id="15" name="Google Shape;89;p13">
            <a:extLst>
              <a:ext uri="{FF2B5EF4-FFF2-40B4-BE49-F238E27FC236}">
                <a16:creationId xmlns:a16="http://schemas.microsoft.com/office/drawing/2014/main" id="{7621646A-FA49-3FE0-EA5C-6B90C0EBE79A}"/>
              </a:ext>
            </a:extLst>
          </p:cNvPr>
          <p:cNvSpPr txBox="1">
            <a:spLocks/>
          </p:cNvSpPr>
          <p:nvPr/>
        </p:nvSpPr>
        <p:spPr>
          <a:xfrm>
            <a:off x="3974940" y="1827186"/>
            <a:ext cx="3530520" cy="680287"/>
          </a:xfrm>
          <a:prstGeom prst="rect">
            <a:avLst/>
          </a:prstGeom>
          <a:solidFill>
            <a:schemeClr val="tx2"/>
          </a:solid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400" dirty="0">
                <a:solidFill>
                  <a:schemeClr val="bg2"/>
                </a:solidFill>
                <a:latin typeface="Raleway" pitchFamily="2" charset="0"/>
              </a:rPr>
              <a:t>We can use the frequency of votes to estimate this probability this probability a posteriori</a:t>
            </a:r>
          </a:p>
        </p:txBody>
      </p:sp>
      <p:sp>
        <p:nvSpPr>
          <p:cNvPr id="16" name="Google Shape;89;p13">
            <a:extLst>
              <a:ext uri="{FF2B5EF4-FFF2-40B4-BE49-F238E27FC236}">
                <a16:creationId xmlns:a16="http://schemas.microsoft.com/office/drawing/2014/main" id="{C91CE0CA-AD8D-C920-5C73-6FDB9913E717}"/>
              </a:ext>
            </a:extLst>
          </p:cNvPr>
          <p:cNvSpPr txBox="1">
            <a:spLocks/>
          </p:cNvSpPr>
          <p:nvPr/>
        </p:nvSpPr>
        <p:spPr>
          <a:xfrm>
            <a:off x="4036102" y="3339837"/>
            <a:ext cx="3773333" cy="923126"/>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400" dirty="0">
                <a:solidFill>
                  <a:schemeClr val="bg2"/>
                </a:solidFill>
                <a:latin typeface="Raleway" pitchFamily="2" charset="0"/>
              </a:rPr>
              <a:t>If the individual model Mb can provide an estimate of the probability of belonging to the classes Pb we can then summed and normalized to 1.</a:t>
            </a:r>
          </a:p>
        </p:txBody>
      </p:sp>
      <p:sp>
        <p:nvSpPr>
          <p:cNvPr id="21" name="Google Shape;89;p13">
            <a:extLst>
              <a:ext uri="{FF2B5EF4-FFF2-40B4-BE49-F238E27FC236}">
                <a16:creationId xmlns:a16="http://schemas.microsoft.com/office/drawing/2014/main" id="{81F03A2A-DA86-2735-FF3F-485A5C273B5D}"/>
              </a:ext>
            </a:extLst>
          </p:cNvPr>
          <p:cNvSpPr txBox="1">
            <a:spLocks/>
          </p:cNvSpPr>
          <p:nvPr/>
        </p:nvSpPr>
        <p:spPr>
          <a:xfrm>
            <a:off x="1641645" y="3979692"/>
            <a:ext cx="2496016" cy="1087608"/>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300" dirty="0">
                <a:solidFill>
                  <a:schemeClr val="bg2"/>
                </a:solidFill>
                <a:latin typeface="Raleway" pitchFamily="2" charset="0"/>
              </a:rPr>
              <a:t>Better in general, especially as the number of number of B replications is low. The solution can be applied advantageously to the classification.</a:t>
            </a:r>
          </a:p>
        </p:txBody>
      </p:sp>
      <p:sp>
        <p:nvSpPr>
          <p:cNvPr id="23" name="Google Shape;89;p13">
            <a:extLst>
              <a:ext uri="{FF2B5EF4-FFF2-40B4-BE49-F238E27FC236}">
                <a16:creationId xmlns:a16="http://schemas.microsoft.com/office/drawing/2014/main" id="{9D3F288D-3EC6-D841-9E10-161BDD281BA3}"/>
              </a:ext>
            </a:extLst>
          </p:cNvPr>
          <p:cNvSpPr txBox="1">
            <a:spLocks/>
          </p:cNvSpPr>
          <p:nvPr/>
        </p:nvSpPr>
        <p:spPr>
          <a:xfrm>
            <a:off x="1564799" y="2243682"/>
            <a:ext cx="2367121" cy="69413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2800" b="1" dirty="0">
                <a:solidFill>
                  <a:schemeClr val="accent5"/>
                </a:solidFill>
                <a:latin typeface="Raleway" pitchFamily="2" charset="0"/>
              </a:rPr>
              <a:t>Solution 1</a:t>
            </a:r>
          </a:p>
        </p:txBody>
      </p:sp>
      <p:sp>
        <p:nvSpPr>
          <p:cNvPr id="24" name="Google Shape;89;p13">
            <a:extLst>
              <a:ext uri="{FF2B5EF4-FFF2-40B4-BE49-F238E27FC236}">
                <a16:creationId xmlns:a16="http://schemas.microsoft.com/office/drawing/2014/main" id="{E3CD32D0-F3E1-8B98-680C-514EA46A8246}"/>
              </a:ext>
            </a:extLst>
          </p:cNvPr>
          <p:cNvSpPr txBox="1">
            <a:spLocks/>
          </p:cNvSpPr>
          <p:nvPr/>
        </p:nvSpPr>
        <p:spPr>
          <a:xfrm>
            <a:off x="1549881" y="3382342"/>
            <a:ext cx="2367121" cy="69413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2800" b="1" dirty="0">
                <a:solidFill>
                  <a:schemeClr val="accent5"/>
                </a:solidFill>
                <a:latin typeface="Raleway" pitchFamily="2" charset="0"/>
              </a:rPr>
              <a:t>Solution 2</a:t>
            </a:r>
          </a:p>
        </p:txBody>
      </p:sp>
    </p:spTree>
    <p:extLst>
      <p:ext uri="{BB962C8B-B14F-4D97-AF65-F5344CB8AC3E}">
        <p14:creationId xmlns:p14="http://schemas.microsoft.com/office/powerpoint/2010/main" val="2721766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Bagging</a:t>
            </a:r>
          </a:p>
        </p:txBody>
      </p:sp>
      <p:sp>
        <p:nvSpPr>
          <p:cNvPr id="4" name="Google Shape;89;p13">
            <a:extLst>
              <a:ext uri="{FF2B5EF4-FFF2-40B4-BE49-F238E27FC236}">
                <a16:creationId xmlns:a16="http://schemas.microsoft.com/office/drawing/2014/main" id="{3F33B1E8-4E47-603B-04F5-FBB1271F9E0B}"/>
              </a:ext>
            </a:extLst>
          </p:cNvPr>
          <p:cNvSpPr txBox="1">
            <a:spLocks/>
          </p:cNvSpPr>
          <p:nvPr/>
        </p:nvSpPr>
        <p:spPr>
          <a:xfrm>
            <a:off x="1824113" y="1024520"/>
            <a:ext cx="2898011" cy="5672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dirty="0">
              <a:solidFill>
                <a:schemeClr val="bg2"/>
              </a:solidFill>
            </a:endParaRPr>
          </a:p>
        </p:txBody>
      </p:sp>
      <p:sp>
        <p:nvSpPr>
          <p:cNvPr id="13" name="Google Shape;89;p13">
            <a:extLst>
              <a:ext uri="{FF2B5EF4-FFF2-40B4-BE49-F238E27FC236}">
                <a16:creationId xmlns:a16="http://schemas.microsoft.com/office/drawing/2014/main" id="{787D9D36-B122-E636-38FC-5462F3BEE026}"/>
              </a:ext>
            </a:extLst>
          </p:cNvPr>
          <p:cNvSpPr txBox="1">
            <a:spLocks/>
          </p:cNvSpPr>
          <p:nvPr/>
        </p:nvSpPr>
        <p:spPr>
          <a:xfrm>
            <a:off x="1931204" y="1061621"/>
            <a:ext cx="1406356" cy="68421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200" dirty="0">
              <a:solidFill>
                <a:schemeClr val="bg2"/>
              </a:solidFill>
            </a:endParaRPr>
          </a:p>
        </p:txBody>
      </p:sp>
      <p:sp>
        <p:nvSpPr>
          <p:cNvPr id="5" name="Google Shape;89;p13">
            <a:extLst>
              <a:ext uri="{FF2B5EF4-FFF2-40B4-BE49-F238E27FC236}">
                <a16:creationId xmlns:a16="http://schemas.microsoft.com/office/drawing/2014/main" id="{08FA8010-ACA2-0489-8D3B-190C630D7D83}"/>
              </a:ext>
            </a:extLst>
          </p:cNvPr>
          <p:cNvSpPr txBox="1">
            <a:spLocks/>
          </p:cNvSpPr>
          <p:nvPr/>
        </p:nvSpPr>
        <p:spPr>
          <a:xfrm>
            <a:off x="1564799" y="884575"/>
            <a:ext cx="2656681" cy="70722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1" name="Google Shape;89;p13">
            <a:extLst>
              <a:ext uri="{FF2B5EF4-FFF2-40B4-BE49-F238E27FC236}">
                <a16:creationId xmlns:a16="http://schemas.microsoft.com/office/drawing/2014/main" id="{3DC279B4-C88D-38F4-5841-7DD6FDCD5A85}"/>
              </a:ext>
            </a:extLst>
          </p:cNvPr>
          <p:cNvSpPr txBox="1">
            <a:spLocks/>
          </p:cNvSpPr>
          <p:nvPr/>
        </p:nvSpPr>
        <p:spPr>
          <a:xfrm>
            <a:off x="1684665" y="901573"/>
            <a:ext cx="2247255" cy="84425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7" name="Google Shape;89;p13">
            <a:extLst>
              <a:ext uri="{FF2B5EF4-FFF2-40B4-BE49-F238E27FC236}">
                <a16:creationId xmlns:a16="http://schemas.microsoft.com/office/drawing/2014/main" id="{3D29B182-3FD1-B749-8E5C-5680DC39BF93}"/>
              </a:ext>
            </a:extLst>
          </p:cNvPr>
          <p:cNvSpPr txBox="1">
            <a:spLocks/>
          </p:cNvSpPr>
          <p:nvPr/>
        </p:nvSpPr>
        <p:spPr>
          <a:xfrm>
            <a:off x="2437756" y="887999"/>
            <a:ext cx="2719332" cy="52932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2" name="Google Shape;89;p13">
            <a:extLst>
              <a:ext uri="{FF2B5EF4-FFF2-40B4-BE49-F238E27FC236}">
                <a16:creationId xmlns:a16="http://schemas.microsoft.com/office/drawing/2014/main" id="{91FDA1FA-FC26-C222-D33F-28EE7D353EE5}"/>
              </a:ext>
            </a:extLst>
          </p:cNvPr>
          <p:cNvSpPr txBox="1">
            <a:spLocks/>
          </p:cNvSpPr>
          <p:nvPr/>
        </p:nvSpPr>
        <p:spPr>
          <a:xfrm>
            <a:off x="1641644" y="917273"/>
            <a:ext cx="2183596" cy="76448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p:txBody>
      </p:sp>
      <p:sp>
        <p:nvSpPr>
          <p:cNvPr id="6" name="Google Shape;89;p13">
            <a:extLst>
              <a:ext uri="{FF2B5EF4-FFF2-40B4-BE49-F238E27FC236}">
                <a16:creationId xmlns:a16="http://schemas.microsoft.com/office/drawing/2014/main" id="{419931F9-AC98-BEC9-C9F7-13A46D9E3761}"/>
              </a:ext>
            </a:extLst>
          </p:cNvPr>
          <p:cNvSpPr txBox="1">
            <a:spLocks/>
          </p:cNvSpPr>
          <p:nvPr/>
        </p:nvSpPr>
        <p:spPr>
          <a:xfrm>
            <a:off x="1807495" y="904072"/>
            <a:ext cx="2167445" cy="44466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p:txBody>
      </p:sp>
      <p:sp>
        <p:nvSpPr>
          <p:cNvPr id="17" name="Google Shape;89;p13">
            <a:extLst>
              <a:ext uri="{FF2B5EF4-FFF2-40B4-BE49-F238E27FC236}">
                <a16:creationId xmlns:a16="http://schemas.microsoft.com/office/drawing/2014/main" id="{6AB0A785-907D-3B4B-547F-BB50528F4696}"/>
              </a:ext>
            </a:extLst>
          </p:cNvPr>
          <p:cNvSpPr txBox="1">
            <a:spLocks/>
          </p:cNvSpPr>
          <p:nvPr/>
        </p:nvSpPr>
        <p:spPr>
          <a:xfrm>
            <a:off x="1725765" y="910989"/>
            <a:ext cx="3405495" cy="49273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latin typeface="Raleway" pitchFamily="2" charset="0"/>
            </a:endParaRPr>
          </a:p>
        </p:txBody>
      </p:sp>
      <p:sp>
        <p:nvSpPr>
          <p:cNvPr id="18" name="Google Shape;89;p13">
            <a:extLst>
              <a:ext uri="{FF2B5EF4-FFF2-40B4-BE49-F238E27FC236}">
                <a16:creationId xmlns:a16="http://schemas.microsoft.com/office/drawing/2014/main" id="{DEED546E-A7B9-7360-2933-03988F5466BF}"/>
              </a:ext>
            </a:extLst>
          </p:cNvPr>
          <p:cNvSpPr txBox="1">
            <a:spLocks/>
          </p:cNvSpPr>
          <p:nvPr/>
        </p:nvSpPr>
        <p:spPr>
          <a:xfrm>
            <a:off x="1672124" y="1132783"/>
            <a:ext cx="2767876" cy="51758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400" dirty="0">
              <a:solidFill>
                <a:schemeClr val="bg2"/>
              </a:solidFill>
              <a:latin typeface="Raleway" pitchFamily="2" charset="0"/>
            </a:endParaRPr>
          </a:p>
        </p:txBody>
      </p:sp>
      <p:sp>
        <p:nvSpPr>
          <p:cNvPr id="9" name="Google Shape;89;p13">
            <a:extLst>
              <a:ext uri="{FF2B5EF4-FFF2-40B4-BE49-F238E27FC236}">
                <a16:creationId xmlns:a16="http://schemas.microsoft.com/office/drawing/2014/main" id="{7B52EDE3-5A9B-CFBD-8EEA-B177D4AF2477}"/>
              </a:ext>
            </a:extLst>
          </p:cNvPr>
          <p:cNvSpPr txBox="1">
            <a:spLocks/>
          </p:cNvSpPr>
          <p:nvPr/>
        </p:nvSpPr>
        <p:spPr>
          <a:xfrm>
            <a:off x="1824113" y="880537"/>
            <a:ext cx="2211990" cy="71754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400" dirty="0">
              <a:solidFill>
                <a:schemeClr val="bg2"/>
              </a:solidFill>
              <a:latin typeface="Raleway" pitchFamily="2" charset="0"/>
            </a:endParaRPr>
          </a:p>
        </p:txBody>
      </p:sp>
      <p:pic>
        <p:nvPicPr>
          <p:cNvPr id="14" name="Picture 13" descr="Diagram&#10;&#10;Description automatically generated">
            <a:extLst>
              <a:ext uri="{FF2B5EF4-FFF2-40B4-BE49-F238E27FC236}">
                <a16:creationId xmlns:a16="http://schemas.microsoft.com/office/drawing/2014/main" id="{4ED79485-4464-AF19-31CC-4BD9EAB1DE6A}"/>
              </a:ext>
            </a:extLst>
          </p:cNvPr>
          <p:cNvPicPr>
            <a:picLocks noChangeAspect="1"/>
          </p:cNvPicPr>
          <p:nvPr/>
        </p:nvPicPr>
        <p:blipFill>
          <a:blip r:embed="rId3"/>
          <a:stretch>
            <a:fillRect/>
          </a:stretch>
        </p:blipFill>
        <p:spPr>
          <a:xfrm>
            <a:off x="1725765" y="813174"/>
            <a:ext cx="6244817" cy="4398270"/>
          </a:xfrm>
          <a:prstGeom prst="rect">
            <a:avLst/>
          </a:prstGeom>
        </p:spPr>
      </p:pic>
      <p:sp>
        <p:nvSpPr>
          <p:cNvPr id="19" name="Google Shape;89;p13">
            <a:extLst>
              <a:ext uri="{FF2B5EF4-FFF2-40B4-BE49-F238E27FC236}">
                <a16:creationId xmlns:a16="http://schemas.microsoft.com/office/drawing/2014/main" id="{F249A7E7-F007-477F-6C51-134804BDAB22}"/>
              </a:ext>
            </a:extLst>
          </p:cNvPr>
          <p:cNvSpPr txBox="1">
            <a:spLocks/>
          </p:cNvSpPr>
          <p:nvPr/>
        </p:nvSpPr>
        <p:spPr>
          <a:xfrm>
            <a:off x="1664490" y="860517"/>
            <a:ext cx="2306640" cy="71604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300" dirty="0">
              <a:solidFill>
                <a:schemeClr val="bg2"/>
              </a:solidFill>
              <a:latin typeface="Raleway" pitchFamily="2" charset="0"/>
            </a:endParaRPr>
          </a:p>
        </p:txBody>
      </p:sp>
      <p:sp>
        <p:nvSpPr>
          <p:cNvPr id="20" name="Google Shape;89;p13">
            <a:extLst>
              <a:ext uri="{FF2B5EF4-FFF2-40B4-BE49-F238E27FC236}">
                <a16:creationId xmlns:a16="http://schemas.microsoft.com/office/drawing/2014/main" id="{FB52A31C-421F-DB8D-AF25-F3C0B848445C}"/>
              </a:ext>
            </a:extLst>
          </p:cNvPr>
          <p:cNvSpPr txBox="1">
            <a:spLocks/>
          </p:cNvSpPr>
          <p:nvPr/>
        </p:nvSpPr>
        <p:spPr>
          <a:xfrm>
            <a:off x="4060314" y="813174"/>
            <a:ext cx="3658745" cy="977525"/>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300" dirty="0">
              <a:solidFill>
                <a:schemeClr val="bg2"/>
              </a:solidFill>
              <a:latin typeface="Raleway" pitchFamily="2" charset="0"/>
            </a:endParaRPr>
          </a:p>
          <a:p>
            <a:pPr marL="0" indent="0" algn="just"/>
            <a:r>
              <a:rPr lang="en-GB" sz="1300" dirty="0">
                <a:solidFill>
                  <a:schemeClr val="bg2"/>
                </a:solidFill>
                <a:latin typeface="Raleway" pitchFamily="2" charset="0"/>
              </a:rPr>
              <a:t>We have a multitude of trees; we no longer have a model directly "readable". The interpretation of the predictive model becomes difficult.</a:t>
            </a:r>
          </a:p>
        </p:txBody>
      </p:sp>
      <p:sp>
        <p:nvSpPr>
          <p:cNvPr id="25" name="Google Shape;89;p13">
            <a:extLst>
              <a:ext uri="{FF2B5EF4-FFF2-40B4-BE49-F238E27FC236}">
                <a16:creationId xmlns:a16="http://schemas.microsoft.com/office/drawing/2014/main" id="{65865FF4-6931-F828-FCAF-58D5BAB768A6}"/>
              </a:ext>
            </a:extLst>
          </p:cNvPr>
          <p:cNvSpPr txBox="1">
            <a:spLocks/>
          </p:cNvSpPr>
          <p:nvPr/>
        </p:nvSpPr>
        <p:spPr>
          <a:xfrm>
            <a:off x="2548855" y="4582857"/>
            <a:ext cx="4956845" cy="560644"/>
          </a:xfrm>
          <a:prstGeom prst="rect">
            <a:avLst/>
          </a:prstGeom>
          <a:solidFill>
            <a:schemeClr val="tx2"/>
          </a:solid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300" dirty="0">
                <a:solidFill>
                  <a:schemeClr val="bg2"/>
                </a:solidFill>
                <a:latin typeface="Raleway" pitchFamily="2" charset="0"/>
              </a:rPr>
              <a:t>We cannot inspect each tree to distinguish which variables play a role, and to what extent they play a and to what extent they play a role.</a:t>
            </a:r>
          </a:p>
        </p:txBody>
      </p:sp>
      <p:sp>
        <p:nvSpPr>
          <p:cNvPr id="86" name="Google Shape;86;p13"/>
          <p:cNvSpPr txBox="1">
            <a:spLocks noGrp="1"/>
          </p:cNvSpPr>
          <p:nvPr>
            <p:ph type="ctrTitle"/>
          </p:nvPr>
        </p:nvSpPr>
        <p:spPr>
          <a:xfrm>
            <a:off x="2324100" y="349124"/>
            <a:ext cx="4495800"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800" dirty="0"/>
              <a:t>Bagging</a:t>
            </a:r>
            <a:br>
              <a:rPr lang="en-GB" sz="2800" dirty="0"/>
            </a:br>
            <a:r>
              <a:rPr lang="en-GB" sz="1800" dirty="0"/>
              <a:t>The importance of variables (1)</a:t>
            </a:r>
            <a:endParaRPr lang="en-GB" sz="2400" dirty="0"/>
          </a:p>
        </p:txBody>
      </p:sp>
    </p:spTree>
    <p:extLst>
      <p:ext uri="{BB962C8B-B14F-4D97-AF65-F5344CB8AC3E}">
        <p14:creationId xmlns:p14="http://schemas.microsoft.com/office/powerpoint/2010/main" val="1088660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Bagging</a:t>
            </a:r>
          </a:p>
        </p:txBody>
      </p:sp>
      <p:sp>
        <p:nvSpPr>
          <p:cNvPr id="4" name="Google Shape;89;p13">
            <a:extLst>
              <a:ext uri="{FF2B5EF4-FFF2-40B4-BE49-F238E27FC236}">
                <a16:creationId xmlns:a16="http://schemas.microsoft.com/office/drawing/2014/main" id="{3F33B1E8-4E47-603B-04F5-FBB1271F9E0B}"/>
              </a:ext>
            </a:extLst>
          </p:cNvPr>
          <p:cNvSpPr txBox="1">
            <a:spLocks/>
          </p:cNvSpPr>
          <p:nvPr/>
        </p:nvSpPr>
        <p:spPr>
          <a:xfrm>
            <a:off x="1824113" y="1024520"/>
            <a:ext cx="2898011" cy="5672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dirty="0">
              <a:solidFill>
                <a:schemeClr val="bg2"/>
              </a:solidFill>
            </a:endParaRPr>
          </a:p>
        </p:txBody>
      </p:sp>
      <p:sp>
        <p:nvSpPr>
          <p:cNvPr id="13" name="Google Shape;89;p13">
            <a:extLst>
              <a:ext uri="{FF2B5EF4-FFF2-40B4-BE49-F238E27FC236}">
                <a16:creationId xmlns:a16="http://schemas.microsoft.com/office/drawing/2014/main" id="{787D9D36-B122-E636-38FC-5462F3BEE026}"/>
              </a:ext>
            </a:extLst>
          </p:cNvPr>
          <p:cNvSpPr txBox="1">
            <a:spLocks/>
          </p:cNvSpPr>
          <p:nvPr/>
        </p:nvSpPr>
        <p:spPr>
          <a:xfrm>
            <a:off x="1931204" y="1061621"/>
            <a:ext cx="1406356" cy="68421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200" dirty="0">
              <a:solidFill>
                <a:schemeClr val="bg2"/>
              </a:solidFill>
            </a:endParaRPr>
          </a:p>
        </p:txBody>
      </p:sp>
      <p:sp>
        <p:nvSpPr>
          <p:cNvPr id="5" name="Google Shape;89;p13">
            <a:extLst>
              <a:ext uri="{FF2B5EF4-FFF2-40B4-BE49-F238E27FC236}">
                <a16:creationId xmlns:a16="http://schemas.microsoft.com/office/drawing/2014/main" id="{08FA8010-ACA2-0489-8D3B-190C630D7D83}"/>
              </a:ext>
            </a:extLst>
          </p:cNvPr>
          <p:cNvSpPr txBox="1">
            <a:spLocks/>
          </p:cNvSpPr>
          <p:nvPr/>
        </p:nvSpPr>
        <p:spPr>
          <a:xfrm>
            <a:off x="1564799" y="884575"/>
            <a:ext cx="2656681" cy="70722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1" name="Google Shape;89;p13">
            <a:extLst>
              <a:ext uri="{FF2B5EF4-FFF2-40B4-BE49-F238E27FC236}">
                <a16:creationId xmlns:a16="http://schemas.microsoft.com/office/drawing/2014/main" id="{3DC279B4-C88D-38F4-5841-7DD6FDCD5A85}"/>
              </a:ext>
            </a:extLst>
          </p:cNvPr>
          <p:cNvSpPr txBox="1">
            <a:spLocks/>
          </p:cNvSpPr>
          <p:nvPr/>
        </p:nvSpPr>
        <p:spPr>
          <a:xfrm>
            <a:off x="1684665" y="901573"/>
            <a:ext cx="2247255" cy="84425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7" name="Google Shape;89;p13">
            <a:extLst>
              <a:ext uri="{FF2B5EF4-FFF2-40B4-BE49-F238E27FC236}">
                <a16:creationId xmlns:a16="http://schemas.microsoft.com/office/drawing/2014/main" id="{3D29B182-3FD1-B749-8E5C-5680DC39BF93}"/>
              </a:ext>
            </a:extLst>
          </p:cNvPr>
          <p:cNvSpPr txBox="1">
            <a:spLocks/>
          </p:cNvSpPr>
          <p:nvPr/>
        </p:nvSpPr>
        <p:spPr>
          <a:xfrm>
            <a:off x="2437756" y="887999"/>
            <a:ext cx="2719332" cy="52932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2" name="Google Shape;89;p13">
            <a:extLst>
              <a:ext uri="{FF2B5EF4-FFF2-40B4-BE49-F238E27FC236}">
                <a16:creationId xmlns:a16="http://schemas.microsoft.com/office/drawing/2014/main" id="{91FDA1FA-FC26-C222-D33F-28EE7D353EE5}"/>
              </a:ext>
            </a:extLst>
          </p:cNvPr>
          <p:cNvSpPr txBox="1">
            <a:spLocks/>
          </p:cNvSpPr>
          <p:nvPr/>
        </p:nvSpPr>
        <p:spPr>
          <a:xfrm>
            <a:off x="1641644" y="917273"/>
            <a:ext cx="2183596" cy="76448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p:txBody>
      </p:sp>
      <p:sp>
        <p:nvSpPr>
          <p:cNvPr id="6" name="Google Shape;89;p13">
            <a:extLst>
              <a:ext uri="{FF2B5EF4-FFF2-40B4-BE49-F238E27FC236}">
                <a16:creationId xmlns:a16="http://schemas.microsoft.com/office/drawing/2014/main" id="{419931F9-AC98-BEC9-C9F7-13A46D9E3761}"/>
              </a:ext>
            </a:extLst>
          </p:cNvPr>
          <p:cNvSpPr txBox="1">
            <a:spLocks/>
          </p:cNvSpPr>
          <p:nvPr/>
        </p:nvSpPr>
        <p:spPr>
          <a:xfrm>
            <a:off x="1807495" y="904072"/>
            <a:ext cx="2167445" cy="44466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p:txBody>
      </p:sp>
      <p:sp>
        <p:nvSpPr>
          <p:cNvPr id="17" name="Google Shape;89;p13">
            <a:extLst>
              <a:ext uri="{FF2B5EF4-FFF2-40B4-BE49-F238E27FC236}">
                <a16:creationId xmlns:a16="http://schemas.microsoft.com/office/drawing/2014/main" id="{6AB0A785-907D-3B4B-547F-BB50528F4696}"/>
              </a:ext>
            </a:extLst>
          </p:cNvPr>
          <p:cNvSpPr txBox="1">
            <a:spLocks/>
          </p:cNvSpPr>
          <p:nvPr/>
        </p:nvSpPr>
        <p:spPr>
          <a:xfrm>
            <a:off x="1725765" y="910989"/>
            <a:ext cx="3405495" cy="49273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latin typeface="Raleway" pitchFamily="2" charset="0"/>
            </a:endParaRPr>
          </a:p>
        </p:txBody>
      </p:sp>
      <p:sp>
        <p:nvSpPr>
          <p:cNvPr id="18" name="Google Shape;89;p13">
            <a:extLst>
              <a:ext uri="{FF2B5EF4-FFF2-40B4-BE49-F238E27FC236}">
                <a16:creationId xmlns:a16="http://schemas.microsoft.com/office/drawing/2014/main" id="{DEED546E-A7B9-7360-2933-03988F5466BF}"/>
              </a:ext>
            </a:extLst>
          </p:cNvPr>
          <p:cNvSpPr txBox="1">
            <a:spLocks/>
          </p:cNvSpPr>
          <p:nvPr/>
        </p:nvSpPr>
        <p:spPr>
          <a:xfrm>
            <a:off x="1672124" y="1132783"/>
            <a:ext cx="2767876" cy="51758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400" dirty="0">
              <a:solidFill>
                <a:schemeClr val="bg2"/>
              </a:solidFill>
              <a:latin typeface="Raleway" pitchFamily="2" charset="0"/>
            </a:endParaRPr>
          </a:p>
        </p:txBody>
      </p:sp>
      <p:sp>
        <p:nvSpPr>
          <p:cNvPr id="9" name="Google Shape;89;p13">
            <a:extLst>
              <a:ext uri="{FF2B5EF4-FFF2-40B4-BE49-F238E27FC236}">
                <a16:creationId xmlns:a16="http://schemas.microsoft.com/office/drawing/2014/main" id="{7B52EDE3-5A9B-CFBD-8EEA-B177D4AF2477}"/>
              </a:ext>
            </a:extLst>
          </p:cNvPr>
          <p:cNvSpPr txBox="1">
            <a:spLocks/>
          </p:cNvSpPr>
          <p:nvPr/>
        </p:nvSpPr>
        <p:spPr>
          <a:xfrm>
            <a:off x="1824113" y="880537"/>
            <a:ext cx="2211990" cy="71754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400" dirty="0">
              <a:solidFill>
                <a:schemeClr val="bg2"/>
              </a:solidFill>
              <a:latin typeface="Raleway" pitchFamily="2" charset="0"/>
            </a:endParaRPr>
          </a:p>
        </p:txBody>
      </p:sp>
      <p:pic>
        <p:nvPicPr>
          <p:cNvPr id="27" name="Picture 26" descr="Graphical user interface, text&#10;&#10;Description automatically generated">
            <a:extLst>
              <a:ext uri="{FF2B5EF4-FFF2-40B4-BE49-F238E27FC236}">
                <a16:creationId xmlns:a16="http://schemas.microsoft.com/office/drawing/2014/main" id="{1FFA882B-1B8E-D7E0-E67F-2433F02FB203}"/>
              </a:ext>
            </a:extLst>
          </p:cNvPr>
          <p:cNvPicPr>
            <a:picLocks noChangeAspect="1"/>
          </p:cNvPicPr>
          <p:nvPr/>
        </p:nvPicPr>
        <p:blipFill>
          <a:blip r:embed="rId3"/>
          <a:stretch>
            <a:fillRect/>
          </a:stretch>
        </p:blipFill>
        <p:spPr>
          <a:xfrm>
            <a:off x="1668699" y="897058"/>
            <a:ext cx="6015342" cy="4148037"/>
          </a:xfrm>
          <a:prstGeom prst="rect">
            <a:avLst/>
          </a:prstGeom>
        </p:spPr>
      </p:pic>
      <p:sp>
        <p:nvSpPr>
          <p:cNvPr id="28" name="Google Shape;89;p13">
            <a:extLst>
              <a:ext uri="{FF2B5EF4-FFF2-40B4-BE49-F238E27FC236}">
                <a16:creationId xmlns:a16="http://schemas.microsoft.com/office/drawing/2014/main" id="{50D4FBE7-B3E6-7819-8A27-828E7B1D6B16}"/>
              </a:ext>
            </a:extLst>
          </p:cNvPr>
          <p:cNvSpPr txBox="1">
            <a:spLocks/>
          </p:cNvSpPr>
          <p:nvPr/>
        </p:nvSpPr>
        <p:spPr>
          <a:xfrm>
            <a:off x="1537243" y="894049"/>
            <a:ext cx="1692213" cy="82822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300" dirty="0">
              <a:solidFill>
                <a:schemeClr val="bg2"/>
              </a:solidFill>
              <a:latin typeface="Raleway" pitchFamily="2" charset="0"/>
            </a:endParaRPr>
          </a:p>
        </p:txBody>
      </p:sp>
      <p:sp>
        <p:nvSpPr>
          <p:cNvPr id="29" name="Google Shape;89;p13">
            <a:extLst>
              <a:ext uri="{FF2B5EF4-FFF2-40B4-BE49-F238E27FC236}">
                <a16:creationId xmlns:a16="http://schemas.microsoft.com/office/drawing/2014/main" id="{D3E77D0A-1B93-8633-DD3A-D50FC58BB072}"/>
              </a:ext>
            </a:extLst>
          </p:cNvPr>
          <p:cNvSpPr txBox="1">
            <a:spLocks/>
          </p:cNvSpPr>
          <p:nvPr/>
        </p:nvSpPr>
        <p:spPr>
          <a:xfrm>
            <a:off x="2042743" y="1101175"/>
            <a:ext cx="1692213" cy="67892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300" dirty="0">
              <a:solidFill>
                <a:schemeClr val="bg2"/>
              </a:solidFill>
              <a:latin typeface="Raleway" pitchFamily="2" charset="0"/>
            </a:endParaRPr>
          </a:p>
        </p:txBody>
      </p:sp>
      <p:sp>
        <p:nvSpPr>
          <p:cNvPr id="30" name="Google Shape;89;p13">
            <a:extLst>
              <a:ext uri="{FF2B5EF4-FFF2-40B4-BE49-F238E27FC236}">
                <a16:creationId xmlns:a16="http://schemas.microsoft.com/office/drawing/2014/main" id="{F9F85C09-0947-36B4-C764-ED4C18E70616}"/>
              </a:ext>
            </a:extLst>
          </p:cNvPr>
          <p:cNvSpPr txBox="1">
            <a:spLocks/>
          </p:cNvSpPr>
          <p:nvPr/>
        </p:nvSpPr>
        <p:spPr>
          <a:xfrm>
            <a:off x="4191234" y="1101174"/>
            <a:ext cx="2552466" cy="678921"/>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300" dirty="0">
                <a:solidFill>
                  <a:schemeClr val="bg2"/>
                </a:solidFill>
                <a:latin typeface="Raleway" pitchFamily="2" charset="0"/>
              </a:rPr>
              <a:t>Exploit the importance measure of the segmentation in the tree.</a:t>
            </a:r>
          </a:p>
        </p:txBody>
      </p:sp>
      <p:sp>
        <p:nvSpPr>
          <p:cNvPr id="31" name="Google Shape;89;p13">
            <a:extLst>
              <a:ext uri="{FF2B5EF4-FFF2-40B4-BE49-F238E27FC236}">
                <a16:creationId xmlns:a16="http://schemas.microsoft.com/office/drawing/2014/main" id="{3EF1293E-9C4E-E9B4-8FC7-54EF6C787200}"/>
              </a:ext>
            </a:extLst>
          </p:cNvPr>
          <p:cNvSpPr txBox="1">
            <a:spLocks/>
          </p:cNvSpPr>
          <p:nvPr/>
        </p:nvSpPr>
        <p:spPr>
          <a:xfrm>
            <a:off x="3162534" y="1756494"/>
            <a:ext cx="4190766" cy="1116246"/>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300" dirty="0">
                <a:solidFill>
                  <a:schemeClr val="bg2"/>
                </a:solidFill>
                <a:latin typeface="Raleway" pitchFamily="2" charset="0"/>
              </a:rPr>
              <a:t>Add up the contributions of the variables in the trees for which they appear. they appear.</a:t>
            </a:r>
          </a:p>
          <a:p>
            <a:pPr marL="0" indent="0" algn="just"/>
            <a:endParaRPr lang="en-GB" sz="1300" dirty="0">
              <a:solidFill>
                <a:schemeClr val="bg2"/>
              </a:solidFill>
              <a:latin typeface="Raleway" pitchFamily="2" charset="0"/>
            </a:endParaRPr>
          </a:p>
          <a:p>
            <a:pPr marL="0" indent="0" algn="just"/>
            <a:r>
              <a:rPr lang="en-GB" sz="1300" b="1" dirty="0">
                <a:latin typeface="Raleway" pitchFamily="2" charset="0"/>
              </a:rPr>
              <a:t>Note:</a:t>
            </a:r>
            <a:r>
              <a:rPr lang="en-GB" sz="1300" dirty="0">
                <a:latin typeface="Raleway" pitchFamily="2" charset="0"/>
              </a:rPr>
              <a:t> Some packages normalize to 100 (either the most important variable or the or the sum of the contributions).</a:t>
            </a:r>
          </a:p>
        </p:txBody>
      </p:sp>
      <p:sp>
        <p:nvSpPr>
          <p:cNvPr id="32" name="Google Shape;89;p13">
            <a:extLst>
              <a:ext uri="{FF2B5EF4-FFF2-40B4-BE49-F238E27FC236}">
                <a16:creationId xmlns:a16="http://schemas.microsoft.com/office/drawing/2014/main" id="{31339EB3-34DB-F38B-F87D-651CD692818A}"/>
              </a:ext>
            </a:extLst>
          </p:cNvPr>
          <p:cNvSpPr txBox="1">
            <a:spLocks/>
          </p:cNvSpPr>
          <p:nvPr/>
        </p:nvSpPr>
        <p:spPr>
          <a:xfrm>
            <a:off x="1333500" y="3912954"/>
            <a:ext cx="2141220" cy="1024806"/>
          </a:xfrm>
          <a:prstGeom prst="rect">
            <a:avLst/>
          </a:prstGeom>
          <a:solidFill>
            <a:schemeClr val="tx2"/>
          </a:solid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300" dirty="0">
                <a:solidFill>
                  <a:schemeClr val="bg2"/>
                </a:solidFill>
                <a:latin typeface="Raleway" pitchFamily="2" charset="0"/>
              </a:rPr>
              <a:t>Example for our data where we "know" that X2 and X1 are relevant, X3 to 10 on the other hand have no impact in the separability of the classes.</a:t>
            </a:r>
          </a:p>
        </p:txBody>
      </p:sp>
      <p:sp>
        <p:nvSpPr>
          <p:cNvPr id="33" name="Google Shape;89;p13">
            <a:extLst>
              <a:ext uri="{FF2B5EF4-FFF2-40B4-BE49-F238E27FC236}">
                <a16:creationId xmlns:a16="http://schemas.microsoft.com/office/drawing/2014/main" id="{822050D8-03F5-0CFB-8821-EEA954344EE0}"/>
              </a:ext>
            </a:extLst>
          </p:cNvPr>
          <p:cNvSpPr txBox="1">
            <a:spLocks/>
          </p:cNvSpPr>
          <p:nvPr/>
        </p:nvSpPr>
        <p:spPr>
          <a:xfrm>
            <a:off x="5669279" y="3446514"/>
            <a:ext cx="2232661" cy="729246"/>
          </a:xfrm>
          <a:prstGeom prst="rect">
            <a:avLst/>
          </a:prstGeom>
          <a:solidFill>
            <a:schemeClr val="tx2"/>
          </a:solidFill>
          <a:ln>
            <a:solidFill>
              <a:schemeClr val="accent5"/>
            </a:solid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fr-FR" sz="1300" dirty="0">
                <a:solidFill>
                  <a:schemeClr val="tx1"/>
                </a:solidFill>
                <a:latin typeface="Raleway" pitchFamily="2" charset="0"/>
              </a:rPr>
              <a:t>#importance des variables</a:t>
            </a:r>
          </a:p>
          <a:p>
            <a:pPr marL="0" indent="0" algn="just"/>
            <a:r>
              <a:rPr lang="fr-FR" sz="1300" dirty="0">
                <a:solidFill>
                  <a:schemeClr val="tx1"/>
                </a:solidFill>
                <a:latin typeface="Raleway" pitchFamily="2" charset="0"/>
              </a:rPr>
              <a:t>#library(adabag)</a:t>
            </a:r>
          </a:p>
          <a:p>
            <a:pPr marL="0" indent="0" algn="just"/>
            <a:r>
              <a:rPr lang="fr-FR" sz="1200" b="1" dirty="0">
                <a:solidFill>
                  <a:schemeClr val="bg2"/>
                </a:solidFill>
                <a:latin typeface="Raleway" pitchFamily="2" charset="0"/>
              </a:rPr>
              <a:t>Importanceplot </a:t>
            </a:r>
            <a:r>
              <a:rPr lang="fr-FR" sz="1200" dirty="0">
                <a:solidFill>
                  <a:schemeClr val="bg2"/>
                </a:solidFill>
                <a:latin typeface="Raleway" pitchFamily="2" charset="0"/>
              </a:rPr>
              <a:t>(modèle.bagging)</a:t>
            </a:r>
            <a:endParaRPr lang="en-GB" sz="1200" dirty="0">
              <a:solidFill>
                <a:schemeClr val="bg2"/>
              </a:solidFill>
              <a:latin typeface="Raleway" pitchFamily="2" charset="0"/>
            </a:endParaRPr>
          </a:p>
        </p:txBody>
      </p:sp>
      <p:sp>
        <p:nvSpPr>
          <p:cNvPr id="34" name="Google Shape;89;p13">
            <a:extLst>
              <a:ext uri="{FF2B5EF4-FFF2-40B4-BE49-F238E27FC236}">
                <a16:creationId xmlns:a16="http://schemas.microsoft.com/office/drawing/2014/main" id="{BB45D27E-6C19-7BD7-9730-709D5B826F8C}"/>
              </a:ext>
            </a:extLst>
          </p:cNvPr>
          <p:cNvSpPr txBox="1">
            <a:spLocks/>
          </p:cNvSpPr>
          <p:nvPr/>
        </p:nvSpPr>
        <p:spPr>
          <a:xfrm>
            <a:off x="1807495" y="2129498"/>
            <a:ext cx="1355039" cy="67892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2400" b="1" dirty="0">
                <a:solidFill>
                  <a:schemeClr val="accent5"/>
                </a:solidFill>
                <a:latin typeface="Raleway" pitchFamily="2" charset="0"/>
              </a:rPr>
              <a:t>Idea</a:t>
            </a:r>
          </a:p>
        </p:txBody>
      </p:sp>
      <p:sp>
        <p:nvSpPr>
          <p:cNvPr id="35" name="Google Shape;89;p13">
            <a:extLst>
              <a:ext uri="{FF2B5EF4-FFF2-40B4-BE49-F238E27FC236}">
                <a16:creationId xmlns:a16="http://schemas.microsoft.com/office/drawing/2014/main" id="{995C03D2-EDF6-9555-342C-9BB249C2B6E1}"/>
              </a:ext>
            </a:extLst>
          </p:cNvPr>
          <p:cNvSpPr txBox="1">
            <a:spLocks/>
          </p:cNvSpPr>
          <p:nvPr/>
        </p:nvSpPr>
        <p:spPr>
          <a:xfrm>
            <a:off x="1725766" y="3363405"/>
            <a:ext cx="1389510" cy="607374"/>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2400" b="1" dirty="0">
                <a:solidFill>
                  <a:schemeClr val="accent5"/>
                </a:solidFill>
                <a:latin typeface="Raleway" pitchFamily="2" charset="0"/>
              </a:rPr>
              <a:t>Example</a:t>
            </a:r>
          </a:p>
        </p:txBody>
      </p:sp>
      <p:sp>
        <p:nvSpPr>
          <p:cNvPr id="86" name="Google Shape;86;p13"/>
          <p:cNvSpPr txBox="1">
            <a:spLocks noGrp="1"/>
          </p:cNvSpPr>
          <p:nvPr>
            <p:ph type="ctrTitle"/>
          </p:nvPr>
        </p:nvSpPr>
        <p:spPr>
          <a:xfrm>
            <a:off x="2324100" y="349124"/>
            <a:ext cx="4495800"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900" dirty="0"/>
              <a:t>Bagging</a:t>
            </a:r>
            <a:br>
              <a:rPr lang="en-GB" sz="1400" dirty="0"/>
            </a:br>
            <a:r>
              <a:rPr lang="en-GB" sz="1800" dirty="0"/>
              <a:t>The importance of variables (2)</a:t>
            </a:r>
            <a:endParaRPr lang="en-GB" sz="1400" dirty="0"/>
          </a:p>
        </p:txBody>
      </p:sp>
    </p:spTree>
    <p:extLst>
      <p:ext uri="{BB962C8B-B14F-4D97-AF65-F5344CB8AC3E}">
        <p14:creationId xmlns:p14="http://schemas.microsoft.com/office/powerpoint/2010/main" val="1985645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Bagging</a:t>
            </a:r>
          </a:p>
        </p:txBody>
      </p:sp>
      <p:sp>
        <p:nvSpPr>
          <p:cNvPr id="4" name="Google Shape;89;p13">
            <a:extLst>
              <a:ext uri="{FF2B5EF4-FFF2-40B4-BE49-F238E27FC236}">
                <a16:creationId xmlns:a16="http://schemas.microsoft.com/office/drawing/2014/main" id="{3F33B1E8-4E47-603B-04F5-FBB1271F9E0B}"/>
              </a:ext>
            </a:extLst>
          </p:cNvPr>
          <p:cNvSpPr txBox="1">
            <a:spLocks/>
          </p:cNvSpPr>
          <p:nvPr/>
        </p:nvSpPr>
        <p:spPr>
          <a:xfrm>
            <a:off x="1824113" y="1024520"/>
            <a:ext cx="2898011" cy="5672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dirty="0">
              <a:solidFill>
                <a:schemeClr val="bg2"/>
              </a:solidFill>
            </a:endParaRPr>
          </a:p>
        </p:txBody>
      </p:sp>
      <p:sp>
        <p:nvSpPr>
          <p:cNvPr id="13" name="Google Shape;89;p13">
            <a:extLst>
              <a:ext uri="{FF2B5EF4-FFF2-40B4-BE49-F238E27FC236}">
                <a16:creationId xmlns:a16="http://schemas.microsoft.com/office/drawing/2014/main" id="{787D9D36-B122-E636-38FC-5462F3BEE026}"/>
              </a:ext>
            </a:extLst>
          </p:cNvPr>
          <p:cNvSpPr txBox="1">
            <a:spLocks/>
          </p:cNvSpPr>
          <p:nvPr/>
        </p:nvSpPr>
        <p:spPr>
          <a:xfrm>
            <a:off x="1931204" y="1061621"/>
            <a:ext cx="1406356" cy="68421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200" dirty="0">
              <a:solidFill>
                <a:schemeClr val="bg2"/>
              </a:solidFill>
            </a:endParaRPr>
          </a:p>
        </p:txBody>
      </p:sp>
      <p:sp>
        <p:nvSpPr>
          <p:cNvPr id="5" name="Google Shape;89;p13">
            <a:extLst>
              <a:ext uri="{FF2B5EF4-FFF2-40B4-BE49-F238E27FC236}">
                <a16:creationId xmlns:a16="http://schemas.microsoft.com/office/drawing/2014/main" id="{08FA8010-ACA2-0489-8D3B-190C630D7D83}"/>
              </a:ext>
            </a:extLst>
          </p:cNvPr>
          <p:cNvSpPr txBox="1">
            <a:spLocks/>
          </p:cNvSpPr>
          <p:nvPr/>
        </p:nvSpPr>
        <p:spPr>
          <a:xfrm>
            <a:off x="1564799" y="884575"/>
            <a:ext cx="2656681" cy="70722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1" name="Google Shape;89;p13">
            <a:extLst>
              <a:ext uri="{FF2B5EF4-FFF2-40B4-BE49-F238E27FC236}">
                <a16:creationId xmlns:a16="http://schemas.microsoft.com/office/drawing/2014/main" id="{3DC279B4-C88D-38F4-5841-7DD6FDCD5A85}"/>
              </a:ext>
            </a:extLst>
          </p:cNvPr>
          <p:cNvSpPr txBox="1">
            <a:spLocks/>
          </p:cNvSpPr>
          <p:nvPr/>
        </p:nvSpPr>
        <p:spPr>
          <a:xfrm>
            <a:off x="1684665" y="901573"/>
            <a:ext cx="2247255" cy="84425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7" name="Google Shape;89;p13">
            <a:extLst>
              <a:ext uri="{FF2B5EF4-FFF2-40B4-BE49-F238E27FC236}">
                <a16:creationId xmlns:a16="http://schemas.microsoft.com/office/drawing/2014/main" id="{3D29B182-3FD1-B749-8E5C-5680DC39BF93}"/>
              </a:ext>
            </a:extLst>
          </p:cNvPr>
          <p:cNvSpPr txBox="1">
            <a:spLocks/>
          </p:cNvSpPr>
          <p:nvPr/>
        </p:nvSpPr>
        <p:spPr>
          <a:xfrm>
            <a:off x="2437756" y="887999"/>
            <a:ext cx="2719332" cy="52932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2" name="Google Shape;89;p13">
            <a:extLst>
              <a:ext uri="{FF2B5EF4-FFF2-40B4-BE49-F238E27FC236}">
                <a16:creationId xmlns:a16="http://schemas.microsoft.com/office/drawing/2014/main" id="{91FDA1FA-FC26-C222-D33F-28EE7D353EE5}"/>
              </a:ext>
            </a:extLst>
          </p:cNvPr>
          <p:cNvSpPr txBox="1">
            <a:spLocks/>
          </p:cNvSpPr>
          <p:nvPr/>
        </p:nvSpPr>
        <p:spPr>
          <a:xfrm>
            <a:off x="1641644" y="917273"/>
            <a:ext cx="2183596" cy="76448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p:txBody>
      </p:sp>
      <p:sp>
        <p:nvSpPr>
          <p:cNvPr id="6" name="Google Shape;89;p13">
            <a:extLst>
              <a:ext uri="{FF2B5EF4-FFF2-40B4-BE49-F238E27FC236}">
                <a16:creationId xmlns:a16="http://schemas.microsoft.com/office/drawing/2014/main" id="{419931F9-AC98-BEC9-C9F7-13A46D9E3761}"/>
              </a:ext>
            </a:extLst>
          </p:cNvPr>
          <p:cNvSpPr txBox="1">
            <a:spLocks/>
          </p:cNvSpPr>
          <p:nvPr/>
        </p:nvSpPr>
        <p:spPr>
          <a:xfrm>
            <a:off x="1807495" y="904072"/>
            <a:ext cx="2167445" cy="44466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p:txBody>
      </p:sp>
      <p:sp>
        <p:nvSpPr>
          <p:cNvPr id="17" name="Google Shape;89;p13">
            <a:extLst>
              <a:ext uri="{FF2B5EF4-FFF2-40B4-BE49-F238E27FC236}">
                <a16:creationId xmlns:a16="http://schemas.microsoft.com/office/drawing/2014/main" id="{6AB0A785-907D-3B4B-547F-BB50528F4696}"/>
              </a:ext>
            </a:extLst>
          </p:cNvPr>
          <p:cNvSpPr txBox="1">
            <a:spLocks/>
          </p:cNvSpPr>
          <p:nvPr/>
        </p:nvSpPr>
        <p:spPr>
          <a:xfrm>
            <a:off x="1725765" y="910989"/>
            <a:ext cx="3405495" cy="49273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latin typeface="Raleway" pitchFamily="2" charset="0"/>
            </a:endParaRPr>
          </a:p>
        </p:txBody>
      </p:sp>
      <p:sp>
        <p:nvSpPr>
          <p:cNvPr id="18" name="Google Shape;89;p13">
            <a:extLst>
              <a:ext uri="{FF2B5EF4-FFF2-40B4-BE49-F238E27FC236}">
                <a16:creationId xmlns:a16="http://schemas.microsoft.com/office/drawing/2014/main" id="{DEED546E-A7B9-7360-2933-03988F5466BF}"/>
              </a:ext>
            </a:extLst>
          </p:cNvPr>
          <p:cNvSpPr txBox="1">
            <a:spLocks/>
          </p:cNvSpPr>
          <p:nvPr/>
        </p:nvSpPr>
        <p:spPr>
          <a:xfrm>
            <a:off x="1672124" y="1132783"/>
            <a:ext cx="2767876" cy="51758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400" dirty="0">
              <a:solidFill>
                <a:schemeClr val="bg2"/>
              </a:solidFill>
              <a:latin typeface="Raleway" pitchFamily="2" charset="0"/>
            </a:endParaRPr>
          </a:p>
        </p:txBody>
      </p:sp>
      <p:sp>
        <p:nvSpPr>
          <p:cNvPr id="9" name="Google Shape;89;p13">
            <a:extLst>
              <a:ext uri="{FF2B5EF4-FFF2-40B4-BE49-F238E27FC236}">
                <a16:creationId xmlns:a16="http://schemas.microsoft.com/office/drawing/2014/main" id="{7B52EDE3-5A9B-CFBD-8EEA-B177D4AF2477}"/>
              </a:ext>
            </a:extLst>
          </p:cNvPr>
          <p:cNvSpPr txBox="1">
            <a:spLocks/>
          </p:cNvSpPr>
          <p:nvPr/>
        </p:nvSpPr>
        <p:spPr>
          <a:xfrm>
            <a:off x="1824113" y="880537"/>
            <a:ext cx="2211990" cy="71754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400" dirty="0">
              <a:solidFill>
                <a:schemeClr val="bg2"/>
              </a:solidFill>
              <a:latin typeface="Raleway" pitchFamily="2" charset="0"/>
            </a:endParaRPr>
          </a:p>
        </p:txBody>
      </p:sp>
      <p:sp>
        <p:nvSpPr>
          <p:cNvPr id="86" name="Google Shape;86;p13"/>
          <p:cNvSpPr txBox="1">
            <a:spLocks noGrp="1"/>
          </p:cNvSpPr>
          <p:nvPr>
            <p:ph type="ctrTitle"/>
          </p:nvPr>
        </p:nvSpPr>
        <p:spPr>
          <a:xfrm>
            <a:off x="2324100" y="349124"/>
            <a:ext cx="4495800"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900" dirty="0"/>
              <a:t>Bagging</a:t>
            </a:r>
            <a:br>
              <a:rPr lang="en-GB" sz="1400" dirty="0"/>
            </a:br>
            <a:r>
              <a:rPr lang="en-GB" sz="1600" dirty="0"/>
              <a:t>Error estimation OOB</a:t>
            </a:r>
            <a:endParaRPr lang="en-GB" sz="1400" dirty="0"/>
          </a:p>
        </p:txBody>
      </p:sp>
      <p:sp>
        <p:nvSpPr>
          <p:cNvPr id="28" name="Google Shape;89;p13">
            <a:extLst>
              <a:ext uri="{FF2B5EF4-FFF2-40B4-BE49-F238E27FC236}">
                <a16:creationId xmlns:a16="http://schemas.microsoft.com/office/drawing/2014/main" id="{50D4FBE7-B3E6-7819-8A27-828E7B1D6B16}"/>
              </a:ext>
            </a:extLst>
          </p:cNvPr>
          <p:cNvSpPr txBox="1">
            <a:spLocks/>
          </p:cNvSpPr>
          <p:nvPr/>
        </p:nvSpPr>
        <p:spPr>
          <a:xfrm>
            <a:off x="1537243" y="894049"/>
            <a:ext cx="1692213" cy="82822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300" dirty="0">
              <a:solidFill>
                <a:schemeClr val="bg2"/>
              </a:solidFill>
              <a:latin typeface="Raleway" pitchFamily="2" charset="0"/>
            </a:endParaRPr>
          </a:p>
        </p:txBody>
      </p:sp>
      <p:sp>
        <p:nvSpPr>
          <p:cNvPr id="29" name="Google Shape;89;p13">
            <a:extLst>
              <a:ext uri="{FF2B5EF4-FFF2-40B4-BE49-F238E27FC236}">
                <a16:creationId xmlns:a16="http://schemas.microsoft.com/office/drawing/2014/main" id="{D3E77D0A-1B93-8633-DD3A-D50FC58BB072}"/>
              </a:ext>
            </a:extLst>
          </p:cNvPr>
          <p:cNvSpPr txBox="1">
            <a:spLocks/>
          </p:cNvSpPr>
          <p:nvPr/>
        </p:nvSpPr>
        <p:spPr>
          <a:xfrm>
            <a:off x="2042743" y="1101175"/>
            <a:ext cx="1692213" cy="67892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300" dirty="0">
              <a:solidFill>
                <a:schemeClr val="bg2"/>
              </a:solidFill>
              <a:latin typeface="Raleway" pitchFamily="2" charset="0"/>
            </a:endParaRPr>
          </a:p>
        </p:txBody>
      </p:sp>
      <p:pic>
        <p:nvPicPr>
          <p:cNvPr id="3" name="Picture 2" descr="Text&#10;&#10;Description automatically generated with medium confidence">
            <a:extLst>
              <a:ext uri="{FF2B5EF4-FFF2-40B4-BE49-F238E27FC236}">
                <a16:creationId xmlns:a16="http://schemas.microsoft.com/office/drawing/2014/main" id="{039C839A-98A7-396A-A945-001BCE14A95F}"/>
              </a:ext>
            </a:extLst>
          </p:cNvPr>
          <p:cNvPicPr>
            <a:picLocks noChangeAspect="1"/>
          </p:cNvPicPr>
          <p:nvPr/>
        </p:nvPicPr>
        <p:blipFill>
          <a:blip r:embed="rId3"/>
          <a:stretch>
            <a:fillRect/>
          </a:stretch>
        </p:blipFill>
        <p:spPr>
          <a:xfrm>
            <a:off x="1807284" y="1043785"/>
            <a:ext cx="5369615" cy="4081879"/>
          </a:xfrm>
          <a:prstGeom prst="rect">
            <a:avLst/>
          </a:prstGeom>
        </p:spPr>
      </p:pic>
      <p:sp>
        <p:nvSpPr>
          <p:cNvPr id="8" name="Google Shape;89;p13">
            <a:extLst>
              <a:ext uri="{FF2B5EF4-FFF2-40B4-BE49-F238E27FC236}">
                <a16:creationId xmlns:a16="http://schemas.microsoft.com/office/drawing/2014/main" id="{FBA9D370-58CF-BF4A-6842-C0919C23B52D}"/>
              </a:ext>
            </a:extLst>
          </p:cNvPr>
          <p:cNvSpPr txBox="1">
            <a:spLocks/>
          </p:cNvSpPr>
          <p:nvPr/>
        </p:nvSpPr>
        <p:spPr>
          <a:xfrm>
            <a:off x="1641644" y="1125594"/>
            <a:ext cx="1664657" cy="67892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300" dirty="0">
              <a:solidFill>
                <a:schemeClr val="bg2"/>
              </a:solidFill>
              <a:latin typeface="Raleway" pitchFamily="2" charset="0"/>
            </a:endParaRPr>
          </a:p>
        </p:txBody>
      </p:sp>
      <p:sp>
        <p:nvSpPr>
          <p:cNvPr id="10" name="Google Shape;89;p13">
            <a:extLst>
              <a:ext uri="{FF2B5EF4-FFF2-40B4-BE49-F238E27FC236}">
                <a16:creationId xmlns:a16="http://schemas.microsoft.com/office/drawing/2014/main" id="{92BE8DFD-28BA-D5AF-E907-4E819497C636}"/>
              </a:ext>
            </a:extLst>
          </p:cNvPr>
          <p:cNvSpPr txBox="1">
            <a:spLocks/>
          </p:cNvSpPr>
          <p:nvPr/>
        </p:nvSpPr>
        <p:spPr>
          <a:xfrm>
            <a:off x="2720262" y="1063124"/>
            <a:ext cx="5821759" cy="678921"/>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300" dirty="0">
                <a:solidFill>
                  <a:schemeClr val="bg2"/>
                </a:solidFill>
                <a:latin typeface="Raleway" pitchFamily="2" charset="0"/>
              </a:rPr>
              <a:t>OOB (out-of-bag error estimation): measure the error directly during training, without having to go through a test sample or a cross-validation type technique.</a:t>
            </a:r>
          </a:p>
        </p:txBody>
      </p:sp>
      <p:sp>
        <p:nvSpPr>
          <p:cNvPr id="14" name="Google Shape;89;p13">
            <a:extLst>
              <a:ext uri="{FF2B5EF4-FFF2-40B4-BE49-F238E27FC236}">
                <a16:creationId xmlns:a16="http://schemas.microsoft.com/office/drawing/2014/main" id="{A328A17B-5543-245E-8A5E-2822B11C7AB5}"/>
              </a:ext>
            </a:extLst>
          </p:cNvPr>
          <p:cNvSpPr txBox="1">
            <a:spLocks/>
          </p:cNvSpPr>
          <p:nvPr/>
        </p:nvSpPr>
        <p:spPr>
          <a:xfrm>
            <a:off x="2740074" y="1679894"/>
            <a:ext cx="5801947" cy="808353"/>
          </a:xfrm>
          <a:prstGeom prst="rect">
            <a:avLst/>
          </a:prstGeom>
          <a:solidFill>
            <a:schemeClr val="tx2"/>
          </a:solid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300" dirty="0">
                <a:solidFill>
                  <a:schemeClr val="bg2"/>
                </a:solidFill>
                <a:latin typeface="Raleway" pitchFamily="2" charset="0"/>
              </a:rPr>
              <a:t>For the tree Mb some individuals are drawn multiple times, others are not included in the bootstrap sample (≈36.8%). in the bootstrap sample (≈36.8%).</a:t>
            </a:r>
          </a:p>
          <a:p>
            <a:pPr marL="0" indent="0" algn="just"/>
            <a:endParaRPr lang="en-GB" sz="1300" dirty="0">
              <a:solidFill>
                <a:schemeClr val="bg2"/>
              </a:solidFill>
              <a:latin typeface="Raleway" pitchFamily="2" charset="0"/>
            </a:endParaRPr>
          </a:p>
          <a:p>
            <a:pPr marL="0" indent="0" algn="just"/>
            <a:r>
              <a:rPr lang="en-GB" sz="1300" dirty="0">
                <a:solidFill>
                  <a:schemeClr val="bg2"/>
                </a:solidFill>
                <a:latin typeface="Raleway" pitchFamily="2" charset="0"/>
              </a:rPr>
              <a:t>Applying the tree Mb on these individuals to obtain a prediction.</a:t>
            </a:r>
          </a:p>
        </p:txBody>
      </p:sp>
      <p:sp>
        <p:nvSpPr>
          <p:cNvPr id="15" name="Google Shape;89;p13">
            <a:extLst>
              <a:ext uri="{FF2B5EF4-FFF2-40B4-BE49-F238E27FC236}">
                <a16:creationId xmlns:a16="http://schemas.microsoft.com/office/drawing/2014/main" id="{3B741260-4A99-37B8-EADE-D60C573E51A0}"/>
              </a:ext>
            </a:extLst>
          </p:cNvPr>
          <p:cNvSpPr txBox="1">
            <a:spLocks/>
          </p:cNvSpPr>
          <p:nvPr/>
        </p:nvSpPr>
        <p:spPr>
          <a:xfrm>
            <a:off x="5727115" y="2790030"/>
            <a:ext cx="2327225" cy="678921"/>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300" dirty="0">
                <a:solidFill>
                  <a:schemeClr val="tx1"/>
                </a:solidFill>
                <a:latin typeface="Raleway" pitchFamily="2" charset="0"/>
              </a:rPr>
              <a:t>OOB prediction by voting on most of the models (in the line).</a:t>
            </a:r>
          </a:p>
        </p:txBody>
      </p:sp>
      <p:sp>
        <p:nvSpPr>
          <p:cNvPr id="16" name="Google Shape;89;p13">
            <a:extLst>
              <a:ext uri="{FF2B5EF4-FFF2-40B4-BE49-F238E27FC236}">
                <a16:creationId xmlns:a16="http://schemas.microsoft.com/office/drawing/2014/main" id="{940ADA87-5BBD-AD98-A906-9CE6C064956C}"/>
              </a:ext>
            </a:extLst>
          </p:cNvPr>
          <p:cNvSpPr txBox="1">
            <a:spLocks/>
          </p:cNvSpPr>
          <p:nvPr/>
        </p:nvSpPr>
        <p:spPr>
          <a:xfrm>
            <a:off x="5711875" y="3681570"/>
            <a:ext cx="2342465" cy="1058070"/>
          </a:xfrm>
          <a:prstGeom prst="rect">
            <a:avLst/>
          </a:prstGeom>
          <a:solidFill>
            <a:schemeClr val="tx2"/>
          </a:solid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300" dirty="0">
                <a:solidFill>
                  <a:schemeClr val="bg2"/>
                </a:solidFill>
                <a:latin typeface="Raleway" pitchFamily="2" charset="0"/>
              </a:rPr>
              <a:t>ERR</a:t>
            </a:r>
            <a:r>
              <a:rPr lang="en-GB" sz="700" dirty="0">
                <a:solidFill>
                  <a:schemeClr val="bg2"/>
                </a:solidFill>
                <a:latin typeface="Raleway" pitchFamily="2" charset="0"/>
              </a:rPr>
              <a:t>OOB</a:t>
            </a:r>
            <a:r>
              <a:rPr lang="en-GB" sz="1300" dirty="0">
                <a:solidFill>
                  <a:schemeClr val="bg2"/>
                </a:solidFill>
                <a:latin typeface="Raleway" pitchFamily="2" charset="0"/>
              </a:rPr>
              <a:t> = Proportion(ERR)</a:t>
            </a:r>
          </a:p>
          <a:p>
            <a:pPr marL="0" indent="0" algn="just"/>
            <a:endParaRPr lang="en-GB" sz="1300" dirty="0">
              <a:solidFill>
                <a:schemeClr val="bg2"/>
              </a:solidFill>
              <a:latin typeface="Raleway" pitchFamily="2" charset="0"/>
            </a:endParaRPr>
          </a:p>
          <a:p>
            <a:pPr marL="0" indent="0" algn="just"/>
            <a:r>
              <a:rPr lang="en-GB" sz="1300" dirty="0">
                <a:solidFill>
                  <a:schemeClr val="bg2"/>
                </a:solidFill>
                <a:latin typeface="Raleway" pitchFamily="2" charset="0"/>
              </a:rPr>
              <a:t>Err</a:t>
            </a:r>
            <a:r>
              <a:rPr lang="en-GB" sz="700" dirty="0">
                <a:solidFill>
                  <a:schemeClr val="bg2"/>
                </a:solidFill>
                <a:latin typeface="Raleway" pitchFamily="2" charset="0"/>
              </a:rPr>
              <a:t>OOB</a:t>
            </a:r>
            <a:r>
              <a:rPr lang="en-GB" sz="1300" dirty="0">
                <a:solidFill>
                  <a:schemeClr val="bg2"/>
                </a:solidFill>
                <a:latin typeface="Raleway" pitchFamily="2" charset="0"/>
              </a:rPr>
              <a:t> is a viable estimate viable estimate of the error in prediction of the bagging model.</a:t>
            </a:r>
          </a:p>
        </p:txBody>
      </p:sp>
      <p:sp>
        <p:nvSpPr>
          <p:cNvPr id="19" name="Google Shape;89;p13">
            <a:extLst>
              <a:ext uri="{FF2B5EF4-FFF2-40B4-BE49-F238E27FC236}">
                <a16:creationId xmlns:a16="http://schemas.microsoft.com/office/drawing/2014/main" id="{EE659C4D-99FD-72BA-6138-140D614E981B}"/>
              </a:ext>
            </a:extLst>
          </p:cNvPr>
          <p:cNvSpPr txBox="1">
            <a:spLocks/>
          </p:cNvSpPr>
          <p:nvPr/>
        </p:nvSpPr>
        <p:spPr>
          <a:xfrm>
            <a:off x="1641645" y="4750509"/>
            <a:ext cx="5616774" cy="377751"/>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300" dirty="0">
              <a:solidFill>
                <a:schemeClr val="bg2"/>
              </a:solidFill>
              <a:latin typeface="Raleway" pitchFamily="2" charset="0"/>
            </a:endParaRPr>
          </a:p>
        </p:txBody>
      </p:sp>
      <p:sp>
        <p:nvSpPr>
          <p:cNvPr id="20" name="Google Shape;89;p13">
            <a:extLst>
              <a:ext uri="{FF2B5EF4-FFF2-40B4-BE49-F238E27FC236}">
                <a16:creationId xmlns:a16="http://schemas.microsoft.com/office/drawing/2014/main" id="{4A0FCB26-3FD7-7D94-8262-E4F92AE351D3}"/>
              </a:ext>
            </a:extLst>
          </p:cNvPr>
          <p:cNvSpPr txBox="1">
            <a:spLocks/>
          </p:cNvSpPr>
          <p:nvPr/>
        </p:nvSpPr>
        <p:spPr>
          <a:xfrm>
            <a:off x="1428887" y="1722255"/>
            <a:ext cx="1355039" cy="67892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2400" b="1" dirty="0">
                <a:solidFill>
                  <a:schemeClr val="accent5"/>
                </a:solidFill>
                <a:latin typeface="Raleway" pitchFamily="2" charset="0"/>
              </a:rPr>
              <a:t>Idea</a:t>
            </a:r>
          </a:p>
        </p:txBody>
      </p:sp>
      <p:sp>
        <p:nvSpPr>
          <p:cNvPr id="21" name="Google Shape;89;p13">
            <a:extLst>
              <a:ext uri="{FF2B5EF4-FFF2-40B4-BE49-F238E27FC236}">
                <a16:creationId xmlns:a16="http://schemas.microsoft.com/office/drawing/2014/main" id="{1B445F0E-F32E-066B-81F0-D60593926560}"/>
              </a:ext>
            </a:extLst>
          </p:cNvPr>
          <p:cNvSpPr txBox="1">
            <a:spLocks/>
          </p:cNvSpPr>
          <p:nvPr/>
        </p:nvSpPr>
        <p:spPr>
          <a:xfrm>
            <a:off x="1365223" y="3543385"/>
            <a:ext cx="1355039" cy="52339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r"/>
            <a:r>
              <a:rPr lang="en-GB" sz="2000" b="1" dirty="0">
                <a:solidFill>
                  <a:schemeClr val="accent5"/>
                </a:solidFill>
                <a:latin typeface="Raleway" pitchFamily="2" charset="0"/>
              </a:rPr>
              <a:t>Process</a:t>
            </a:r>
          </a:p>
        </p:txBody>
      </p:sp>
    </p:spTree>
    <p:extLst>
      <p:ext uri="{BB962C8B-B14F-4D97-AF65-F5344CB8AC3E}">
        <p14:creationId xmlns:p14="http://schemas.microsoft.com/office/powerpoint/2010/main" val="701250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524836" y="364364"/>
            <a:ext cx="4094328" cy="567281"/>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2400" dirty="0"/>
              <a:t>principle of set techniques</a:t>
            </a:r>
            <a:endParaRPr lang="en-GB" sz="2000" dirty="0"/>
          </a:p>
        </p:txBody>
      </p:sp>
      <p:pic>
        <p:nvPicPr>
          <p:cNvPr id="3" name="Picture 2" descr="Text&#10;&#10;Description automatically generated">
            <a:extLst>
              <a:ext uri="{FF2B5EF4-FFF2-40B4-BE49-F238E27FC236}">
                <a16:creationId xmlns:a16="http://schemas.microsoft.com/office/drawing/2014/main" id="{09421FAB-3871-9024-1018-A317D7A8FE78}"/>
              </a:ext>
            </a:extLst>
          </p:cNvPr>
          <p:cNvPicPr>
            <a:picLocks noChangeAspect="1"/>
          </p:cNvPicPr>
          <p:nvPr/>
        </p:nvPicPr>
        <p:blipFill>
          <a:blip r:embed="rId3"/>
          <a:stretch>
            <a:fillRect/>
          </a:stretch>
        </p:blipFill>
        <p:spPr>
          <a:xfrm>
            <a:off x="1678675" y="596389"/>
            <a:ext cx="6064654" cy="4610516"/>
          </a:xfrm>
          <a:prstGeom prst="rect">
            <a:avLst/>
          </a:prstGeom>
        </p:spPr>
      </p:pic>
      <p:sp>
        <p:nvSpPr>
          <p:cNvPr id="4" name="Google Shape;89;p13">
            <a:extLst>
              <a:ext uri="{FF2B5EF4-FFF2-40B4-BE49-F238E27FC236}">
                <a16:creationId xmlns:a16="http://schemas.microsoft.com/office/drawing/2014/main" id="{3F33B1E8-4E47-603B-04F5-FBB1271F9E0B}"/>
              </a:ext>
            </a:extLst>
          </p:cNvPr>
          <p:cNvSpPr txBox="1">
            <a:spLocks/>
          </p:cNvSpPr>
          <p:nvPr/>
        </p:nvSpPr>
        <p:spPr>
          <a:xfrm>
            <a:off x="1824113" y="1024520"/>
            <a:ext cx="2898011" cy="5672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dirty="0">
              <a:solidFill>
                <a:schemeClr val="bg2"/>
              </a:solidFill>
            </a:endParaRPr>
          </a:p>
        </p:txBody>
      </p:sp>
      <p:sp>
        <p:nvSpPr>
          <p:cNvPr id="5" name="Google Shape;89;p13">
            <a:extLst>
              <a:ext uri="{FF2B5EF4-FFF2-40B4-BE49-F238E27FC236}">
                <a16:creationId xmlns:a16="http://schemas.microsoft.com/office/drawing/2014/main" id="{FA23E54E-593C-3458-AA47-CD5C63F04F62}"/>
              </a:ext>
            </a:extLst>
          </p:cNvPr>
          <p:cNvSpPr txBox="1">
            <a:spLocks/>
          </p:cNvSpPr>
          <p:nvPr/>
        </p:nvSpPr>
        <p:spPr>
          <a:xfrm>
            <a:off x="4853917" y="907589"/>
            <a:ext cx="2889412" cy="68421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200" dirty="0">
                <a:solidFill>
                  <a:schemeClr val="bg2"/>
                </a:solidFill>
              </a:rPr>
              <a:t>Cooperate several models. Procedure of simple or weighted vote when ranking.</a:t>
            </a:r>
          </a:p>
        </p:txBody>
      </p:sp>
      <p:sp>
        <p:nvSpPr>
          <p:cNvPr id="7" name="Google Shape;89;p13">
            <a:extLst>
              <a:ext uri="{FF2B5EF4-FFF2-40B4-BE49-F238E27FC236}">
                <a16:creationId xmlns:a16="http://schemas.microsoft.com/office/drawing/2014/main" id="{61E726AA-16F2-129D-2040-E36128ADE96A}"/>
              </a:ext>
            </a:extLst>
          </p:cNvPr>
          <p:cNvSpPr txBox="1">
            <a:spLocks/>
          </p:cNvSpPr>
          <p:nvPr/>
        </p:nvSpPr>
        <p:spPr>
          <a:xfrm>
            <a:off x="3011468" y="1887538"/>
            <a:ext cx="3771469" cy="73965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Build different types of models (e.g., tree, linear classifier, etc.) on the same linear classifier, etc.) on the same data</a:t>
            </a:r>
          </a:p>
        </p:txBody>
      </p:sp>
      <p:sp>
        <p:nvSpPr>
          <p:cNvPr id="8" name="Google Shape;89;p13">
            <a:extLst>
              <a:ext uri="{FF2B5EF4-FFF2-40B4-BE49-F238E27FC236}">
                <a16:creationId xmlns:a16="http://schemas.microsoft.com/office/drawing/2014/main" id="{8AF01799-3EB6-45DC-DB94-412B21874062}"/>
              </a:ext>
            </a:extLst>
          </p:cNvPr>
          <p:cNvSpPr txBox="1">
            <a:spLocks/>
          </p:cNvSpPr>
          <p:nvPr/>
        </p:nvSpPr>
        <p:spPr>
          <a:xfrm>
            <a:off x="3050069" y="2659697"/>
            <a:ext cx="4019471" cy="73965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rgbClr val="C00000"/>
                </a:solidFill>
              </a:rPr>
              <a:t>Build models of the same nature (same learning algorithm) learning algorithm) on different versions of the data</a:t>
            </a:r>
          </a:p>
        </p:txBody>
      </p:sp>
      <p:sp>
        <p:nvSpPr>
          <p:cNvPr id="9" name="Google Shape;89;p13">
            <a:extLst>
              <a:ext uri="{FF2B5EF4-FFF2-40B4-BE49-F238E27FC236}">
                <a16:creationId xmlns:a16="http://schemas.microsoft.com/office/drawing/2014/main" id="{E5B9CBE5-2292-B16A-083E-8B45F713C0CD}"/>
              </a:ext>
            </a:extLst>
          </p:cNvPr>
          <p:cNvSpPr txBox="1">
            <a:spLocks/>
          </p:cNvSpPr>
          <p:nvPr/>
        </p:nvSpPr>
        <p:spPr>
          <a:xfrm>
            <a:off x="2551925" y="3594568"/>
            <a:ext cx="4845162" cy="87268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200" dirty="0">
                <a:solidFill>
                  <a:schemeClr val="bg2"/>
                </a:solidFill>
              </a:rPr>
              <a:t>The models must complement each other to benefit from cooperation. If they all rank exactly the same, the gain (compared to the individual models) is zero!</a:t>
            </a:r>
          </a:p>
        </p:txBody>
      </p:sp>
      <p:sp>
        <p:nvSpPr>
          <p:cNvPr id="10" name="Google Shape;89;p13">
            <a:extLst>
              <a:ext uri="{FF2B5EF4-FFF2-40B4-BE49-F238E27FC236}">
                <a16:creationId xmlns:a16="http://schemas.microsoft.com/office/drawing/2014/main" id="{1E40559E-651C-5DF9-4691-222FF90E3202}"/>
              </a:ext>
            </a:extLst>
          </p:cNvPr>
          <p:cNvSpPr txBox="1">
            <a:spLocks/>
          </p:cNvSpPr>
          <p:nvPr/>
        </p:nvSpPr>
        <p:spPr>
          <a:xfrm>
            <a:off x="2551925" y="4566248"/>
            <a:ext cx="4845162" cy="497071"/>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200" dirty="0">
                <a:solidFill>
                  <a:schemeClr val="bg2"/>
                </a:solidFill>
              </a:rPr>
              <a:t>We place ourselves exclusively in the framework of the classification in this support.</a:t>
            </a:r>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Bagging – Random Forest – Boosting </a:t>
            </a:r>
          </a:p>
        </p:txBody>
      </p:sp>
    </p:spTree>
    <p:extLst>
      <p:ext uri="{BB962C8B-B14F-4D97-AF65-F5344CB8AC3E}">
        <p14:creationId xmlns:p14="http://schemas.microsoft.com/office/powerpoint/2010/main" val="1468308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Bagging</a:t>
            </a:r>
          </a:p>
        </p:txBody>
      </p:sp>
      <p:sp>
        <p:nvSpPr>
          <p:cNvPr id="4" name="Google Shape;89;p13">
            <a:extLst>
              <a:ext uri="{FF2B5EF4-FFF2-40B4-BE49-F238E27FC236}">
                <a16:creationId xmlns:a16="http://schemas.microsoft.com/office/drawing/2014/main" id="{3F33B1E8-4E47-603B-04F5-FBB1271F9E0B}"/>
              </a:ext>
            </a:extLst>
          </p:cNvPr>
          <p:cNvSpPr txBox="1">
            <a:spLocks/>
          </p:cNvSpPr>
          <p:nvPr/>
        </p:nvSpPr>
        <p:spPr>
          <a:xfrm>
            <a:off x="1824113" y="1024520"/>
            <a:ext cx="2898011" cy="5672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dirty="0">
              <a:solidFill>
                <a:schemeClr val="bg2"/>
              </a:solidFill>
            </a:endParaRPr>
          </a:p>
        </p:txBody>
      </p:sp>
      <p:sp>
        <p:nvSpPr>
          <p:cNvPr id="13" name="Google Shape;89;p13">
            <a:extLst>
              <a:ext uri="{FF2B5EF4-FFF2-40B4-BE49-F238E27FC236}">
                <a16:creationId xmlns:a16="http://schemas.microsoft.com/office/drawing/2014/main" id="{787D9D36-B122-E636-38FC-5462F3BEE026}"/>
              </a:ext>
            </a:extLst>
          </p:cNvPr>
          <p:cNvSpPr txBox="1">
            <a:spLocks/>
          </p:cNvSpPr>
          <p:nvPr/>
        </p:nvSpPr>
        <p:spPr>
          <a:xfrm>
            <a:off x="1931204" y="1061621"/>
            <a:ext cx="1406356" cy="68421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200" dirty="0">
              <a:solidFill>
                <a:schemeClr val="bg2"/>
              </a:solidFill>
            </a:endParaRPr>
          </a:p>
        </p:txBody>
      </p:sp>
      <p:sp>
        <p:nvSpPr>
          <p:cNvPr id="5" name="Google Shape;89;p13">
            <a:extLst>
              <a:ext uri="{FF2B5EF4-FFF2-40B4-BE49-F238E27FC236}">
                <a16:creationId xmlns:a16="http://schemas.microsoft.com/office/drawing/2014/main" id="{08FA8010-ACA2-0489-8D3B-190C630D7D83}"/>
              </a:ext>
            </a:extLst>
          </p:cNvPr>
          <p:cNvSpPr txBox="1">
            <a:spLocks/>
          </p:cNvSpPr>
          <p:nvPr/>
        </p:nvSpPr>
        <p:spPr>
          <a:xfrm>
            <a:off x="1564799" y="884575"/>
            <a:ext cx="2656681" cy="70722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1" name="Google Shape;89;p13">
            <a:extLst>
              <a:ext uri="{FF2B5EF4-FFF2-40B4-BE49-F238E27FC236}">
                <a16:creationId xmlns:a16="http://schemas.microsoft.com/office/drawing/2014/main" id="{3DC279B4-C88D-38F4-5841-7DD6FDCD5A85}"/>
              </a:ext>
            </a:extLst>
          </p:cNvPr>
          <p:cNvSpPr txBox="1">
            <a:spLocks/>
          </p:cNvSpPr>
          <p:nvPr/>
        </p:nvSpPr>
        <p:spPr>
          <a:xfrm>
            <a:off x="1684665" y="901573"/>
            <a:ext cx="2247255" cy="84425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7" name="Google Shape;89;p13">
            <a:extLst>
              <a:ext uri="{FF2B5EF4-FFF2-40B4-BE49-F238E27FC236}">
                <a16:creationId xmlns:a16="http://schemas.microsoft.com/office/drawing/2014/main" id="{3D29B182-3FD1-B749-8E5C-5680DC39BF93}"/>
              </a:ext>
            </a:extLst>
          </p:cNvPr>
          <p:cNvSpPr txBox="1">
            <a:spLocks/>
          </p:cNvSpPr>
          <p:nvPr/>
        </p:nvSpPr>
        <p:spPr>
          <a:xfrm>
            <a:off x="2437756" y="887999"/>
            <a:ext cx="2719332" cy="52932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2" name="Google Shape;89;p13">
            <a:extLst>
              <a:ext uri="{FF2B5EF4-FFF2-40B4-BE49-F238E27FC236}">
                <a16:creationId xmlns:a16="http://schemas.microsoft.com/office/drawing/2014/main" id="{91FDA1FA-FC26-C222-D33F-28EE7D353EE5}"/>
              </a:ext>
            </a:extLst>
          </p:cNvPr>
          <p:cNvSpPr txBox="1">
            <a:spLocks/>
          </p:cNvSpPr>
          <p:nvPr/>
        </p:nvSpPr>
        <p:spPr>
          <a:xfrm>
            <a:off x="1641644" y="917273"/>
            <a:ext cx="2183596" cy="76448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p:txBody>
      </p:sp>
      <p:sp>
        <p:nvSpPr>
          <p:cNvPr id="6" name="Google Shape;89;p13">
            <a:extLst>
              <a:ext uri="{FF2B5EF4-FFF2-40B4-BE49-F238E27FC236}">
                <a16:creationId xmlns:a16="http://schemas.microsoft.com/office/drawing/2014/main" id="{419931F9-AC98-BEC9-C9F7-13A46D9E3761}"/>
              </a:ext>
            </a:extLst>
          </p:cNvPr>
          <p:cNvSpPr txBox="1">
            <a:spLocks/>
          </p:cNvSpPr>
          <p:nvPr/>
        </p:nvSpPr>
        <p:spPr>
          <a:xfrm>
            <a:off x="1807495" y="904072"/>
            <a:ext cx="2167445" cy="44466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p:txBody>
      </p:sp>
      <p:sp>
        <p:nvSpPr>
          <p:cNvPr id="17" name="Google Shape;89;p13">
            <a:extLst>
              <a:ext uri="{FF2B5EF4-FFF2-40B4-BE49-F238E27FC236}">
                <a16:creationId xmlns:a16="http://schemas.microsoft.com/office/drawing/2014/main" id="{6AB0A785-907D-3B4B-547F-BB50528F4696}"/>
              </a:ext>
            </a:extLst>
          </p:cNvPr>
          <p:cNvSpPr txBox="1">
            <a:spLocks/>
          </p:cNvSpPr>
          <p:nvPr/>
        </p:nvSpPr>
        <p:spPr>
          <a:xfrm>
            <a:off x="1725765" y="910989"/>
            <a:ext cx="3405495" cy="49273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latin typeface="Raleway" pitchFamily="2" charset="0"/>
            </a:endParaRPr>
          </a:p>
        </p:txBody>
      </p:sp>
      <p:sp>
        <p:nvSpPr>
          <p:cNvPr id="18" name="Google Shape;89;p13">
            <a:extLst>
              <a:ext uri="{FF2B5EF4-FFF2-40B4-BE49-F238E27FC236}">
                <a16:creationId xmlns:a16="http://schemas.microsoft.com/office/drawing/2014/main" id="{DEED546E-A7B9-7360-2933-03988F5466BF}"/>
              </a:ext>
            </a:extLst>
          </p:cNvPr>
          <p:cNvSpPr txBox="1">
            <a:spLocks/>
          </p:cNvSpPr>
          <p:nvPr/>
        </p:nvSpPr>
        <p:spPr>
          <a:xfrm>
            <a:off x="1672124" y="1132783"/>
            <a:ext cx="2767876" cy="51758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400" dirty="0">
              <a:solidFill>
                <a:schemeClr val="bg2"/>
              </a:solidFill>
              <a:latin typeface="Raleway" pitchFamily="2" charset="0"/>
            </a:endParaRPr>
          </a:p>
        </p:txBody>
      </p:sp>
      <p:sp>
        <p:nvSpPr>
          <p:cNvPr id="9" name="Google Shape;89;p13">
            <a:extLst>
              <a:ext uri="{FF2B5EF4-FFF2-40B4-BE49-F238E27FC236}">
                <a16:creationId xmlns:a16="http://schemas.microsoft.com/office/drawing/2014/main" id="{7B52EDE3-5A9B-CFBD-8EEA-B177D4AF2477}"/>
              </a:ext>
            </a:extLst>
          </p:cNvPr>
          <p:cNvSpPr txBox="1">
            <a:spLocks/>
          </p:cNvSpPr>
          <p:nvPr/>
        </p:nvSpPr>
        <p:spPr>
          <a:xfrm>
            <a:off x="1824113" y="880537"/>
            <a:ext cx="2211990" cy="71754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400" dirty="0">
              <a:solidFill>
                <a:schemeClr val="bg2"/>
              </a:solidFill>
              <a:latin typeface="Raleway" pitchFamily="2" charset="0"/>
            </a:endParaRPr>
          </a:p>
        </p:txBody>
      </p:sp>
      <p:sp>
        <p:nvSpPr>
          <p:cNvPr id="28" name="Google Shape;89;p13">
            <a:extLst>
              <a:ext uri="{FF2B5EF4-FFF2-40B4-BE49-F238E27FC236}">
                <a16:creationId xmlns:a16="http://schemas.microsoft.com/office/drawing/2014/main" id="{50D4FBE7-B3E6-7819-8A27-828E7B1D6B16}"/>
              </a:ext>
            </a:extLst>
          </p:cNvPr>
          <p:cNvSpPr txBox="1">
            <a:spLocks/>
          </p:cNvSpPr>
          <p:nvPr/>
        </p:nvSpPr>
        <p:spPr>
          <a:xfrm>
            <a:off x="1537243" y="894049"/>
            <a:ext cx="1692213" cy="82822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300" dirty="0">
              <a:solidFill>
                <a:schemeClr val="bg2"/>
              </a:solidFill>
              <a:latin typeface="Raleway" pitchFamily="2" charset="0"/>
            </a:endParaRPr>
          </a:p>
        </p:txBody>
      </p:sp>
      <p:sp>
        <p:nvSpPr>
          <p:cNvPr id="29" name="Google Shape;89;p13">
            <a:extLst>
              <a:ext uri="{FF2B5EF4-FFF2-40B4-BE49-F238E27FC236}">
                <a16:creationId xmlns:a16="http://schemas.microsoft.com/office/drawing/2014/main" id="{D3E77D0A-1B93-8633-DD3A-D50FC58BB072}"/>
              </a:ext>
            </a:extLst>
          </p:cNvPr>
          <p:cNvSpPr txBox="1">
            <a:spLocks/>
          </p:cNvSpPr>
          <p:nvPr/>
        </p:nvSpPr>
        <p:spPr>
          <a:xfrm>
            <a:off x="2042743" y="1101175"/>
            <a:ext cx="1692213" cy="67892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300" dirty="0">
              <a:solidFill>
                <a:schemeClr val="bg2"/>
              </a:solidFill>
              <a:latin typeface="Raleway" pitchFamily="2" charset="0"/>
            </a:endParaRPr>
          </a:p>
        </p:txBody>
      </p:sp>
      <p:sp>
        <p:nvSpPr>
          <p:cNvPr id="86" name="Google Shape;86;p13"/>
          <p:cNvSpPr txBox="1">
            <a:spLocks noGrp="1"/>
          </p:cNvSpPr>
          <p:nvPr>
            <p:ph type="ctrTitle"/>
          </p:nvPr>
        </p:nvSpPr>
        <p:spPr>
          <a:xfrm>
            <a:off x="2324100" y="349124"/>
            <a:ext cx="4495800"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900" dirty="0"/>
              <a:t>Bagging</a:t>
            </a:r>
            <a:br>
              <a:rPr lang="en-GB" sz="1400" dirty="0"/>
            </a:br>
            <a:r>
              <a:rPr lang="en-GB" sz="1800" dirty="0"/>
              <a:t>concept of margin</a:t>
            </a:r>
            <a:endParaRPr lang="en-GB" sz="1400" dirty="0"/>
          </a:p>
        </p:txBody>
      </p:sp>
      <p:pic>
        <p:nvPicPr>
          <p:cNvPr id="3" name="Picture 2" descr="Text&#10;&#10;Description automatically generated">
            <a:extLst>
              <a:ext uri="{FF2B5EF4-FFF2-40B4-BE49-F238E27FC236}">
                <a16:creationId xmlns:a16="http://schemas.microsoft.com/office/drawing/2014/main" id="{2D7A23C4-EBEC-9558-66A0-015E1A8662EA}"/>
              </a:ext>
            </a:extLst>
          </p:cNvPr>
          <p:cNvPicPr>
            <a:picLocks noChangeAspect="1"/>
          </p:cNvPicPr>
          <p:nvPr/>
        </p:nvPicPr>
        <p:blipFill>
          <a:blip r:embed="rId3"/>
          <a:stretch>
            <a:fillRect/>
          </a:stretch>
        </p:blipFill>
        <p:spPr>
          <a:xfrm>
            <a:off x="1638945" y="1080204"/>
            <a:ext cx="6236050" cy="4255178"/>
          </a:xfrm>
          <a:prstGeom prst="rect">
            <a:avLst/>
          </a:prstGeom>
        </p:spPr>
      </p:pic>
      <p:sp>
        <p:nvSpPr>
          <p:cNvPr id="8" name="Google Shape;89;p13">
            <a:extLst>
              <a:ext uri="{FF2B5EF4-FFF2-40B4-BE49-F238E27FC236}">
                <a16:creationId xmlns:a16="http://schemas.microsoft.com/office/drawing/2014/main" id="{E55DC8DA-00E8-18C4-4CB3-68D6C853422B}"/>
              </a:ext>
            </a:extLst>
          </p:cNvPr>
          <p:cNvSpPr txBox="1">
            <a:spLocks/>
          </p:cNvSpPr>
          <p:nvPr/>
        </p:nvSpPr>
        <p:spPr>
          <a:xfrm>
            <a:off x="764722" y="1110684"/>
            <a:ext cx="2646983" cy="83609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300" dirty="0">
              <a:solidFill>
                <a:schemeClr val="bg2"/>
              </a:solidFill>
              <a:latin typeface="Raleway" pitchFamily="2" charset="0"/>
            </a:endParaRPr>
          </a:p>
        </p:txBody>
      </p:sp>
      <p:sp>
        <p:nvSpPr>
          <p:cNvPr id="10" name="Google Shape;89;p13">
            <a:extLst>
              <a:ext uri="{FF2B5EF4-FFF2-40B4-BE49-F238E27FC236}">
                <a16:creationId xmlns:a16="http://schemas.microsoft.com/office/drawing/2014/main" id="{D4B5F100-CA12-AD4D-C1CF-49A7BBA49253}"/>
              </a:ext>
            </a:extLst>
          </p:cNvPr>
          <p:cNvSpPr txBox="1">
            <a:spLocks/>
          </p:cNvSpPr>
          <p:nvPr/>
        </p:nvSpPr>
        <p:spPr>
          <a:xfrm>
            <a:off x="3437277" y="1093730"/>
            <a:ext cx="4697032" cy="1077970"/>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300" dirty="0">
                <a:solidFill>
                  <a:schemeClr val="bg2"/>
                </a:solidFill>
                <a:latin typeface="Raleway" pitchFamily="2" charset="0"/>
              </a:rPr>
              <a:t>The margin corresponds to the difference between the proportion of votes for the right class and the maximum of votes for another class. In a binary problem {+ , - }, it is the difference between the probability of belonging to the right class minus the complementary to 1.</a:t>
            </a:r>
          </a:p>
        </p:txBody>
      </p:sp>
      <p:sp>
        <p:nvSpPr>
          <p:cNvPr id="14" name="Google Shape;89;p13">
            <a:extLst>
              <a:ext uri="{FF2B5EF4-FFF2-40B4-BE49-F238E27FC236}">
                <a16:creationId xmlns:a16="http://schemas.microsoft.com/office/drawing/2014/main" id="{DF419CC8-ED76-EF06-E083-705A7E2E10C9}"/>
              </a:ext>
            </a:extLst>
          </p:cNvPr>
          <p:cNvSpPr txBox="1">
            <a:spLocks/>
          </p:cNvSpPr>
          <p:nvPr/>
        </p:nvSpPr>
        <p:spPr>
          <a:xfrm>
            <a:off x="1725765" y="2549588"/>
            <a:ext cx="2249175" cy="107797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300" dirty="0">
                <a:solidFill>
                  <a:schemeClr val="bg2"/>
                </a:solidFill>
                <a:latin typeface="Raleway" pitchFamily="2" charset="0"/>
              </a:rPr>
              <a:t>For an individual Y(i)=y</a:t>
            </a:r>
            <a:r>
              <a:rPr lang="en-GB" sz="800" dirty="0">
                <a:solidFill>
                  <a:schemeClr val="bg2"/>
                </a:solidFill>
                <a:latin typeface="Raleway" pitchFamily="2" charset="0"/>
              </a:rPr>
              <a:t>k</a:t>
            </a:r>
            <a:r>
              <a:rPr lang="en-GB" sz="1300" dirty="0">
                <a:solidFill>
                  <a:schemeClr val="bg2"/>
                </a:solidFill>
                <a:latin typeface="Raleway" pitchFamily="2" charset="0"/>
              </a:rPr>
              <a:t>*</a:t>
            </a:r>
          </a:p>
        </p:txBody>
      </p:sp>
      <p:sp>
        <p:nvSpPr>
          <p:cNvPr id="15" name="Google Shape;89;p13">
            <a:extLst>
              <a:ext uri="{FF2B5EF4-FFF2-40B4-BE49-F238E27FC236}">
                <a16:creationId xmlns:a16="http://schemas.microsoft.com/office/drawing/2014/main" id="{3E667A9D-09DD-069E-640B-7D5225033325}"/>
              </a:ext>
            </a:extLst>
          </p:cNvPr>
          <p:cNvSpPr txBox="1">
            <a:spLocks/>
          </p:cNvSpPr>
          <p:nvPr/>
        </p:nvSpPr>
        <p:spPr>
          <a:xfrm>
            <a:off x="4107545" y="3177531"/>
            <a:ext cx="2849515" cy="88576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latin typeface="Raleway" pitchFamily="2" charset="0"/>
              </a:rPr>
              <a:t>The margin can be negative, i.e., the individual is misclassified.</a:t>
            </a:r>
          </a:p>
        </p:txBody>
      </p:sp>
      <p:sp>
        <p:nvSpPr>
          <p:cNvPr id="16" name="Google Shape;89;p13">
            <a:extLst>
              <a:ext uri="{FF2B5EF4-FFF2-40B4-BE49-F238E27FC236}">
                <a16:creationId xmlns:a16="http://schemas.microsoft.com/office/drawing/2014/main" id="{659A47BF-77A3-641D-218C-2D5D0FCA5FDD}"/>
              </a:ext>
            </a:extLst>
          </p:cNvPr>
          <p:cNvSpPr txBox="1">
            <a:spLocks/>
          </p:cNvSpPr>
          <p:nvPr/>
        </p:nvSpPr>
        <p:spPr>
          <a:xfrm>
            <a:off x="2437756" y="4172886"/>
            <a:ext cx="5437239" cy="917273"/>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300" dirty="0">
                <a:solidFill>
                  <a:schemeClr val="bg2"/>
                </a:solidFill>
                <a:latin typeface="Raleway" pitchFamily="2" charset="0"/>
              </a:rPr>
              <a:t>Increasing the margin means getting a more clear-cut (safer, more stable) decision for the ranking. More stable = less variance.</a:t>
            </a:r>
          </a:p>
          <a:p>
            <a:pPr marL="0" indent="0" algn="just"/>
            <a:endParaRPr lang="en-GB" sz="1300" dirty="0">
              <a:solidFill>
                <a:schemeClr val="bg2"/>
              </a:solidFill>
              <a:latin typeface="Raleway" pitchFamily="2" charset="0"/>
            </a:endParaRPr>
          </a:p>
          <a:p>
            <a:pPr marL="0" indent="0" algn="just"/>
            <a:r>
              <a:rPr lang="en-GB" sz="1300" dirty="0">
                <a:solidFill>
                  <a:srgbClr val="C00000"/>
                </a:solidFill>
                <a:latin typeface="Raleway" pitchFamily="2" charset="0"/>
              </a:rPr>
              <a:t>Assembly techniques help to improve (increase) the margin.</a:t>
            </a:r>
          </a:p>
        </p:txBody>
      </p:sp>
    </p:spTree>
    <p:extLst>
      <p:ext uri="{BB962C8B-B14F-4D97-AF65-F5344CB8AC3E}">
        <p14:creationId xmlns:p14="http://schemas.microsoft.com/office/powerpoint/2010/main" val="541549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6450" y="1215625"/>
            <a:ext cx="7688100" cy="90660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dirty="0"/>
              <a:t>Random forest</a:t>
            </a:r>
          </a:p>
        </p:txBody>
      </p:sp>
      <p:sp>
        <p:nvSpPr>
          <p:cNvPr id="89" name="Google Shape;89;p13"/>
          <p:cNvSpPr txBox="1">
            <a:spLocks noGrp="1"/>
          </p:cNvSpPr>
          <p:nvPr>
            <p:ph type="subTitle" idx="1"/>
          </p:nvPr>
        </p:nvSpPr>
        <p:spPr>
          <a:xfrm>
            <a:off x="2822400" y="0"/>
            <a:ext cx="3385200"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Random Forest</a:t>
            </a:r>
          </a:p>
        </p:txBody>
      </p:sp>
      <p:pic>
        <p:nvPicPr>
          <p:cNvPr id="90" name="Google Shape;90;p13"/>
          <p:cNvPicPr preferRelativeResize="0"/>
          <p:nvPr/>
        </p:nvPicPr>
        <p:blipFill>
          <a:blip r:embed="rId3">
            <a:alphaModFix/>
          </a:blip>
          <a:stretch>
            <a:fillRect/>
          </a:stretch>
        </p:blipFill>
        <p:spPr>
          <a:xfrm>
            <a:off x="7506269" y="543375"/>
            <a:ext cx="1501156" cy="1462845"/>
          </a:xfrm>
          <a:prstGeom prst="rect">
            <a:avLst/>
          </a:prstGeom>
          <a:noFill/>
          <a:ln>
            <a:noFill/>
          </a:ln>
        </p:spPr>
      </p:pic>
      <p:sp>
        <p:nvSpPr>
          <p:cNvPr id="3" name="Google Shape;89;p13">
            <a:extLst>
              <a:ext uri="{FF2B5EF4-FFF2-40B4-BE49-F238E27FC236}">
                <a16:creationId xmlns:a16="http://schemas.microsoft.com/office/drawing/2014/main" id="{9BB00167-5529-97C4-4AAF-70B809217D96}"/>
              </a:ext>
            </a:extLst>
          </p:cNvPr>
          <p:cNvSpPr txBox="1">
            <a:spLocks/>
          </p:cNvSpPr>
          <p:nvPr/>
        </p:nvSpPr>
        <p:spPr>
          <a:xfrm>
            <a:off x="726450" y="1778400"/>
            <a:ext cx="4400064" cy="10903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dirty="0">
                <a:solidFill>
                  <a:schemeClr val="bg2"/>
                </a:solidFill>
              </a:rPr>
              <a:t>Random forests (Breiman, 2001)</a:t>
            </a:r>
            <a:endParaRPr lang="en-GB" sz="1400" dirty="0">
              <a:solidFill>
                <a:schemeClr val="bg2"/>
              </a:solidFill>
            </a:endParaRPr>
          </a:p>
        </p:txBody>
      </p:sp>
      <p:pic>
        <p:nvPicPr>
          <p:cNvPr id="7" name="Picture 6" descr="Shape&#10;&#10;Description automatically generated with low confidence">
            <a:extLst>
              <a:ext uri="{FF2B5EF4-FFF2-40B4-BE49-F238E27FC236}">
                <a16:creationId xmlns:a16="http://schemas.microsoft.com/office/drawing/2014/main" id="{6CF8A90A-EB16-5372-884C-237F97CA756A}"/>
              </a:ext>
            </a:extLst>
          </p:cNvPr>
          <p:cNvPicPr>
            <a:picLocks noChangeAspect="1"/>
          </p:cNvPicPr>
          <p:nvPr/>
        </p:nvPicPr>
        <p:blipFill>
          <a:blip r:embed="rId4"/>
          <a:stretch>
            <a:fillRect/>
          </a:stretch>
        </p:blipFill>
        <p:spPr>
          <a:xfrm rot="16200000">
            <a:off x="2349658" y="1596390"/>
            <a:ext cx="3792061" cy="3792061"/>
          </a:xfrm>
          <a:prstGeom prst="rect">
            <a:avLst/>
          </a:prstGeom>
        </p:spPr>
      </p:pic>
    </p:spTree>
    <p:extLst>
      <p:ext uri="{BB962C8B-B14F-4D97-AF65-F5344CB8AC3E}">
        <p14:creationId xmlns:p14="http://schemas.microsoft.com/office/powerpoint/2010/main" val="4082051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Random Forest</a:t>
            </a:r>
          </a:p>
        </p:txBody>
      </p:sp>
      <p:sp>
        <p:nvSpPr>
          <p:cNvPr id="86" name="Google Shape;86;p13"/>
          <p:cNvSpPr txBox="1">
            <a:spLocks noGrp="1"/>
          </p:cNvSpPr>
          <p:nvPr>
            <p:ph type="ctrTitle"/>
          </p:nvPr>
        </p:nvSpPr>
        <p:spPr>
          <a:xfrm>
            <a:off x="2324100" y="349124"/>
            <a:ext cx="4495800"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900" dirty="0"/>
              <a:t>Random Forest</a:t>
            </a:r>
            <a:br>
              <a:rPr lang="en-GB" sz="1400" dirty="0"/>
            </a:br>
            <a:r>
              <a:rPr lang="en-GB" sz="1800" dirty="0"/>
              <a:t>starting point</a:t>
            </a:r>
            <a:endParaRPr lang="en-GB" sz="1400" dirty="0"/>
          </a:p>
        </p:txBody>
      </p:sp>
      <p:sp>
        <p:nvSpPr>
          <p:cNvPr id="8" name="Google Shape;89;p13">
            <a:extLst>
              <a:ext uri="{FF2B5EF4-FFF2-40B4-BE49-F238E27FC236}">
                <a16:creationId xmlns:a16="http://schemas.microsoft.com/office/drawing/2014/main" id="{E55DC8DA-00E8-18C4-4CB3-68D6C853422B}"/>
              </a:ext>
            </a:extLst>
          </p:cNvPr>
          <p:cNvSpPr txBox="1">
            <a:spLocks/>
          </p:cNvSpPr>
          <p:nvPr/>
        </p:nvSpPr>
        <p:spPr>
          <a:xfrm>
            <a:off x="764722" y="1110684"/>
            <a:ext cx="2646983" cy="83609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300" dirty="0">
              <a:solidFill>
                <a:schemeClr val="bg2"/>
              </a:solidFill>
              <a:latin typeface="Raleway" pitchFamily="2" charset="0"/>
            </a:endParaRPr>
          </a:p>
        </p:txBody>
      </p:sp>
      <p:pic>
        <p:nvPicPr>
          <p:cNvPr id="3" name="Picture 2" descr="Text&#10;&#10;Description automatically generated">
            <a:extLst>
              <a:ext uri="{FF2B5EF4-FFF2-40B4-BE49-F238E27FC236}">
                <a16:creationId xmlns:a16="http://schemas.microsoft.com/office/drawing/2014/main" id="{25C593B3-F170-019E-3DDE-807701F6732D}"/>
              </a:ext>
            </a:extLst>
          </p:cNvPr>
          <p:cNvPicPr>
            <a:picLocks noChangeAspect="1"/>
          </p:cNvPicPr>
          <p:nvPr/>
        </p:nvPicPr>
        <p:blipFill>
          <a:blip r:embed="rId3"/>
          <a:stretch>
            <a:fillRect/>
          </a:stretch>
        </p:blipFill>
        <p:spPr>
          <a:xfrm>
            <a:off x="1375162" y="1009280"/>
            <a:ext cx="6279676" cy="4036934"/>
          </a:xfrm>
          <a:prstGeom prst="rect">
            <a:avLst/>
          </a:prstGeom>
        </p:spPr>
      </p:pic>
      <p:sp>
        <p:nvSpPr>
          <p:cNvPr id="4" name="Google Shape;89;p13">
            <a:extLst>
              <a:ext uri="{FF2B5EF4-FFF2-40B4-BE49-F238E27FC236}">
                <a16:creationId xmlns:a16="http://schemas.microsoft.com/office/drawing/2014/main" id="{A769E6FA-B3C1-5344-FC6A-425E825AC3F7}"/>
              </a:ext>
            </a:extLst>
          </p:cNvPr>
          <p:cNvSpPr txBox="1">
            <a:spLocks/>
          </p:cNvSpPr>
          <p:nvPr/>
        </p:nvSpPr>
        <p:spPr>
          <a:xfrm>
            <a:off x="3390412" y="1157472"/>
            <a:ext cx="4378426" cy="1077970"/>
          </a:xfrm>
          <a:prstGeom prst="rect">
            <a:avLst/>
          </a:prstGeom>
          <a:solidFill>
            <a:schemeClr val="tx2"/>
          </a:solid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300" dirty="0">
                <a:solidFill>
                  <a:schemeClr val="bg2"/>
                </a:solidFill>
                <a:latin typeface="Raleway" pitchFamily="2" charset="0"/>
              </a:rPr>
              <a:t>Bagging is, in general, dominated by boosting (see below). This is apparently very difficult for Breiman (who in the meantime had developed ARCING to counter boosting and the idea of a weighted vote in ranking). In 2001 he developed Random Forest which turned out to be as good in general as boosting.</a:t>
            </a:r>
          </a:p>
        </p:txBody>
      </p:sp>
      <p:sp>
        <p:nvSpPr>
          <p:cNvPr id="5" name="Google Shape;89;p13">
            <a:extLst>
              <a:ext uri="{FF2B5EF4-FFF2-40B4-BE49-F238E27FC236}">
                <a16:creationId xmlns:a16="http://schemas.microsoft.com/office/drawing/2014/main" id="{AF68939D-080E-6F5C-3600-F64F9D51E7A7}"/>
              </a:ext>
            </a:extLst>
          </p:cNvPr>
          <p:cNvSpPr txBox="1">
            <a:spLocks/>
          </p:cNvSpPr>
          <p:nvPr/>
        </p:nvSpPr>
        <p:spPr>
          <a:xfrm>
            <a:off x="2564722" y="2713316"/>
            <a:ext cx="4866483" cy="1420903"/>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300" dirty="0">
                <a:solidFill>
                  <a:schemeClr val="bg2"/>
                </a:solidFill>
                <a:latin typeface="Raleway" pitchFamily="2" charset="0"/>
              </a:rPr>
              <a:t>For bagging to be effective, you must:</a:t>
            </a:r>
          </a:p>
          <a:p>
            <a:pPr marL="0" indent="0" algn="just"/>
            <a:r>
              <a:rPr lang="en-GB" sz="1300" dirty="0">
                <a:solidFill>
                  <a:schemeClr val="bg2"/>
                </a:solidFill>
                <a:latin typeface="Raleway" pitchFamily="2" charset="0"/>
              </a:rPr>
              <a:t>1. That the trees are individually efficient</a:t>
            </a:r>
          </a:p>
          <a:p>
            <a:pPr marL="0" indent="0" algn="just"/>
            <a:r>
              <a:rPr lang="en-GB" sz="1300" dirty="0">
                <a:solidFill>
                  <a:schemeClr val="bg2"/>
                </a:solidFill>
                <a:latin typeface="Raleway" pitchFamily="2" charset="0"/>
              </a:rPr>
              <a:t>2. Deep (low bias) - Minimum leaf size = 1</a:t>
            </a:r>
          </a:p>
          <a:p>
            <a:pPr marL="0" indent="0" algn="just"/>
            <a:r>
              <a:rPr lang="en-GB" sz="1300" dirty="0">
                <a:solidFill>
                  <a:schemeClr val="bg2"/>
                </a:solidFill>
                <a:latin typeface="Raleway" pitchFamily="2" charset="0"/>
              </a:rPr>
              <a:t>3. And above all, very strongly different from each other so </a:t>
            </a:r>
            <a:br>
              <a:rPr lang="en-GB" sz="1300" dirty="0">
                <a:solidFill>
                  <a:schemeClr val="bg2"/>
                </a:solidFill>
                <a:latin typeface="Raleway" pitchFamily="2" charset="0"/>
              </a:rPr>
            </a:br>
            <a:r>
              <a:rPr lang="en-GB" sz="1300" dirty="0">
                <a:solidFill>
                  <a:schemeClr val="bg2"/>
                </a:solidFill>
                <a:latin typeface="Raleway" pitchFamily="2" charset="0"/>
              </a:rPr>
              <a:t>    that they can complement each other. Notion of </a:t>
            </a:r>
            <a:br>
              <a:rPr lang="en-GB" sz="1300" dirty="0">
                <a:solidFill>
                  <a:schemeClr val="bg2"/>
                </a:solidFill>
                <a:latin typeface="Raleway" pitchFamily="2" charset="0"/>
              </a:rPr>
            </a:br>
            <a:r>
              <a:rPr lang="en-GB" sz="1300" dirty="0">
                <a:solidFill>
                  <a:schemeClr val="bg2"/>
                </a:solidFill>
                <a:latin typeface="Raleway" pitchFamily="2" charset="0"/>
              </a:rPr>
              <a:t>    "decorrelation" of trees.</a:t>
            </a:r>
          </a:p>
        </p:txBody>
      </p:sp>
      <p:sp>
        <p:nvSpPr>
          <p:cNvPr id="6" name="Google Shape;89;p13">
            <a:extLst>
              <a:ext uri="{FF2B5EF4-FFF2-40B4-BE49-F238E27FC236}">
                <a16:creationId xmlns:a16="http://schemas.microsoft.com/office/drawing/2014/main" id="{19885663-9AF5-F615-A683-C12C2C1CB37F}"/>
              </a:ext>
            </a:extLst>
          </p:cNvPr>
          <p:cNvSpPr txBox="1">
            <a:spLocks/>
          </p:cNvSpPr>
          <p:nvPr/>
        </p:nvSpPr>
        <p:spPr>
          <a:xfrm>
            <a:off x="2578370" y="4241866"/>
            <a:ext cx="5076468" cy="90163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300" dirty="0">
                <a:solidFill>
                  <a:schemeClr val="bg2"/>
                </a:solidFill>
                <a:latin typeface="Raleway" pitchFamily="2" charset="0"/>
              </a:rPr>
              <a:t>Introduce a "random" perturbation in the construction of the trees, by playing on the selection mechanism of the segmentation variable on the nodes.</a:t>
            </a:r>
          </a:p>
        </p:txBody>
      </p:sp>
      <p:sp>
        <p:nvSpPr>
          <p:cNvPr id="10" name="Google Shape;89;p13">
            <a:extLst>
              <a:ext uri="{FF2B5EF4-FFF2-40B4-BE49-F238E27FC236}">
                <a16:creationId xmlns:a16="http://schemas.microsoft.com/office/drawing/2014/main" id="{485B63B0-2D7D-EE9B-8A7B-8043AB69088C}"/>
              </a:ext>
            </a:extLst>
          </p:cNvPr>
          <p:cNvSpPr txBox="1">
            <a:spLocks/>
          </p:cNvSpPr>
          <p:nvPr/>
        </p:nvSpPr>
        <p:spPr>
          <a:xfrm>
            <a:off x="1120135" y="2845558"/>
            <a:ext cx="1355039" cy="91766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2400" b="1" dirty="0">
                <a:solidFill>
                  <a:schemeClr val="accent5"/>
                </a:solidFill>
                <a:latin typeface="Raleway" pitchFamily="2" charset="0"/>
              </a:rPr>
              <a:t>Idea</a:t>
            </a:r>
          </a:p>
        </p:txBody>
      </p:sp>
      <p:sp>
        <p:nvSpPr>
          <p:cNvPr id="11" name="Google Shape;89;p13">
            <a:extLst>
              <a:ext uri="{FF2B5EF4-FFF2-40B4-BE49-F238E27FC236}">
                <a16:creationId xmlns:a16="http://schemas.microsoft.com/office/drawing/2014/main" id="{02A25AA0-34C6-0815-48F4-D79EC87A1627}"/>
              </a:ext>
            </a:extLst>
          </p:cNvPr>
          <p:cNvSpPr txBox="1">
            <a:spLocks/>
          </p:cNvSpPr>
          <p:nvPr/>
        </p:nvSpPr>
        <p:spPr>
          <a:xfrm>
            <a:off x="1120135" y="4134219"/>
            <a:ext cx="1355039" cy="85315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2400" b="1" dirty="0">
                <a:solidFill>
                  <a:schemeClr val="accent5"/>
                </a:solidFill>
                <a:latin typeface="Raleway" pitchFamily="2" charset="0"/>
              </a:rPr>
              <a:t>How?</a:t>
            </a:r>
          </a:p>
        </p:txBody>
      </p:sp>
    </p:spTree>
    <p:extLst>
      <p:ext uri="{BB962C8B-B14F-4D97-AF65-F5344CB8AC3E}">
        <p14:creationId xmlns:p14="http://schemas.microsoft.com/office/powerpoint/2010/main" val="4156336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Random Forest</a:t>
            </a:r>
          </a:p>
        </p:txBody>
      </p:sp>
      <p:sp>
        <p:nvSpPr>
          <p:cNvPr id="86" name="Google Shape;86;p13"/>
          <p:cNvSpPr txBox="1">
            <a:spLocks noGrp="1"/>
          </p:cNvSpPr>
          <p:nvPr>
            <p:ph type="ctrTitle"/>
          </p:nvPr>
        </p:nvSpPr>
        <p:spPr>
          <a:xfrm>
            <a:off x="2324100" y="349124"/>
            <a:ext cx="4495800"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900" dirty="0"/>
              <a:t>Random Forest</a:t>
            </a:r>
            <a:br>
              <a:rPr lang="en-GB" sz="1400" dirty="0"/>
            </a:br>
            <a:r>
              <a:rPr lang="en-GB" sz="1800" dirty="0"/>
              <a:t>Algorithm</a:t>
            </a:r>
            <a:endParaRPr lang="en-GB" sz="1400" dirty="0"/>
          </a:p>
        </p:txBody>
      </p:sp>
      <p:sp>
        <p:nvSpPr>
          <p:cNvPr id="8" name="Google Shape;89;p13">
            <a:extLst>
              <a:ext uri="{FF2B5EF4-FFF2-40B4-BE49-F238E27FC236}">
                <a16:creationId xmlns:a16="http://schemas.microsoft.com/office/drawing/2014/main" id="{E55DC8DA-00E8-18C4-4CB3-68D6C853422B}"/>
              </a:ext>
            </a:extLst>
          </p:cNvPr>
          <p:cNvSpPr txBox="1">
            <a:spLocks/>
          </p:cNvSpPr>
          <p:nvPr/>
        </p:nvSpPr>
        <p:spPr>
          <a:xfrm>
            <a:off x="764722" y="1110684"/>
            <a:ext cx="2646983" cy="83609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300" dirty="0">
              <a:solidFill>
                <a:schemeClr val="bg2"/>
              </a:solidFill>
              <a:latin typeface="Raleway" pitchFamily="2" charset="0"/>
            </a:endParaRPr>
          </a:p>
        </p:txBody>
      </p:sp>
      <p:pic>
        <p:nvPicPr>
          <p:cNvPr id="7" name="Picture 6" descr="Text&#10;&#10;Description automatically generated">
            <a:extLst>
              <a:ext uri="{FF2B5EF4-FFF2-40B4-BE49-F238E27FC236}">
                <a16:creationId xmlns:a16="http://schemas.microsoft.com/office/drawing/2014/main" id="{E4AD13C2-2924-08E2-D1FE-DE459DD62D6B}"/>
              </a:ext>
            </a:extLst>
          </p:cNvPr>
          <p:cNvPicPr>
            <a:picLocks noChangeAspect="1"/>
          </p:cNvPicPr>
          <p:nvPr/>
        </p:nvPicPr>
        <p:blipFill>
          <a:blip r:embed="rId3"/>
          <a:stretch>
            <a:fillRect/>
          </a:stretch>
        </p:blipFill>
        <p:spPr>
          <a:xfrm>
            <a:off x="1569251" y="769101"/>
            <a:ext cx="6005497" cy="4266349"/>
          </a:xfrm>
          <a:prstGeom prst="rect">
            <a:avLst/>
          </a:prstGeom>
        </p:spPr>
      </p:pic>
      <p:sp>
        <p:nvSpPr>
          <p:cNvPr id="9" name="Google Shape;89;p13">
            <a:extLst>
              <a:ext uri="{FF2B5EF4-FFF2-40B4-BE49-F238E27FC236}">
                <a16:creationId xmlns:a16="http://schemas.microsoft.com/office/drawing/2014/main" id="{45148180-17E7-C269-16B4-A4093A4CF511}"/>
              </a:ext>
            </a:extLst>
          </p:cNvPr>
          <p:cNvSpPr txBox="1">
            <a:spLocks/>
          </p:cNvSpPr>
          <p:nvPr/>
        </p:nvSpPr>
        <p:spPr>
          <a:xfrm rot="16200000">
            <a:off x="678296" y="2237738"/>
            <a:ext cx="2102728" cy="444668"/>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2000" b="1" dirty="0">
                <a:solidFill>
                  <a:schemeClr val="accent5"/>
                </a:solidFill>
                <a:latin typeface="Raleway" pitchFamily="2" charset="0"/>
              </a:rPr>
              <a:t>learning</a:t>
            </a:r>
          </a:p>
        </p:txBody>
      </p:sp>
      <p:sp>
        <p:nvSpPr>
          <p:cNvPr id="12" name="Google Shape;89;p13">
            <a:extLst>
              <a:ext uri="{FF2B5EF4-FFF2-40B4-BE49-F238E27FC236}">
                <a16:creationId xmlns:a16="http://schemas.microsoft.com/office/drawing/2014/main" id="{13B24CC3-6D1A-1AFF-C46C-71F2C57D4EF1}"/>
              </a:ext>
            </a:extLst>
          </p:cNvPr>
          <p:cNvSpPr txBox="1">
            <a:spLocks/>
          </p:cNvSpPr>
          <p:nvPr/>
        </p:nvSpPr>
        <p:spPr>
          <a:xfrm rot="16200000">
            <a:off x="1005654" y="4148977"/>
            <a:ext cx="1414680" cy="444668"/>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b="1" dirty="0">
                <a:solidFill>
                  <a:schemeClr val="tx1"/>
                </a:solidFill>
                <a:latin typeface="Raleway" pitchFamily="2" charset="0"/>
              </a:rPr>
              <a:t>Classification</a:t>
            </a:r>
          </a:p>
        </p:txBody>
      </p:sp>
      <p:sp>
        <p:nvSpPr>
          <p:cNvPr id="13" name="Google Shape;89;p13">
            <a:extLst>
              <a:ext uri="{FF2B5EF4-FFF2-40B4-BE49-F238E27FC236}">
                <a16:creationId xmlns:a16="http://schemas.microsoft.com/office/drawing/2014/main" id="{A132F3A5-D7CE-A92B-1945-8CFBEF2836F4}"/>
              </a:ext>
            </a:extLst>
          </p:cNvPr>
          <p:cNvSpPr txBox="1">
            <a:spLocks/>
          </p:cNvSpPr>
          <p:nvPr/>
        </p:nvSpPr>
        <p:spPr>
          <a:xfrm>
            <a:off x="1988907" y="1067483"/>
            <a:ext cx="5537833" cy="2712947"/>
          </a:xfrm>
          <a:prstGeom prst="rect">
            <a:avLst/>
          </a:prstGeom>
          <a:solidFill>
            <a:schemeClr val="tx2"/>
          </a:solidFill>
          <a:ln>
            <a:solidFill>
              <a:schemeClr val="accent5"/>
            </a:solid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300" dirty="0">
                <a:solidFill>
                  <a:schemeClr val="bg2"/>
                </a:solidFill>
                <a:latin typeface="Raleway" pitchFamily="2" charset="0"/>
              </a:rPr>
              <a:t>Input: B number of models, ALGO tree learning algorithm, Ω a dataset of size n with y target with K modalities, X with p predictors, m number of variables to process on each node with, by default,</a:t>
            </a:r>
          </a:p>
          <a:p>
            <a:pPr marL="0" indent="0" algn="just"/>
            <a:endParaRPr lang="en-GB" sz="1300" dirty="0">
              <a:solidFill>
                <a:schemeClr val="bg2"/>
              </a:solidFill>
              <a:latin typeface="Raleway" pitchFamily="2" charset="0"/>
            </a:endParaRPr>
          </a:p>
          <a:p>
            <a:pPr marL="0" indent="0" algn="just"/>
            <a:r>
              <a:rPr lang="en-GB" sz="1300" dirty="0">
                <a:solidFill>
                  <a:schemeClr val="bg2"/>
                </a:solidFill>
                <a:latin typeface="Raleway" pitchFamily="2" charset="0"/>
              </a:rPr>
              <a:t>MODELS = {}</a:t>
            </a:r>
          </a:p>
          <a:p>
            <a:pPr marL="0" indent="0" algn="just"/>
            <a:r>
              <a:rPr lang="en-GB" sz="1300" dirty="0">
                <a:solidFill>
                  <a:schemeClr val="bg2"/>
                </a:solidFill>
                <a:latin typeface="Raleway" pitchFamily="2" charset="0"/>
              </a:rPr>
              <a:t>For b = 1 to B Do</a:t>
            </a:r>
          </a:p>
          <a:p>
            <a:pPr marL="0" indent="0" algn="just"/>
            <a:r>
              <a:rPr lang="en-GB" sz="1300" dirty="0">
                <a:solidFill>
                  <a:schemeClr val="bg2"/>
                </a:solidFill>
                <a:latin typeface="Raleway" pitchFamily="2" charset="0"/>
              </a:rPr>
              <a:t>    Draw a sample of size n → Ω b with discounting.</a:t>
            </a:r>
          </a:p>
          <a:p>
            <a:pPr marL="0" indent="0" algn="just"/>
            <a:r>
              <a:rPr lang="en-GB" sz="1300" dirty="0">
                <a:solidFill>
                  <a:schemeClr val="bg2"/>
                </a:solidFill>
                <a:latin typeface="Raleway" pitchFamily="2" charset="0"/>
              </a:rPr>
              <a:t>    Build a tree Mb on Ω b with ALGO</a:t>
            </a:r>
          </a:p>
          <a:p>
            <a:pPr marL="0" indent="0" algn="just"/>
            <a:r>
              <a:rPr lang="en-GB" sz="1300" dirty="0">
                <a:solidFill>
                  <a:schemeClr val="bg2"/>
                </a:solidFill>
                <a:latin typeface="Raleway" pitchFamily="2" charset="0"/>
              </a:rPr>
              <a:t>        For each segmentation:</a:t>
            </a:r>
          </a:p>
          <a:p>
            <a:pPr marL="0" indent="0" algn="just"/>
            <a:r>
              <a:rPr lang="en-GB" sz="1300" dirty="0">
                <a:solidFill>
                  <a:schemeClr val="bg2"/>
                </a:solidFill>
                <a:latin typeface="Raleway" pitchFamily="2" charset="0"/>
              </a:rPr>
              <a:t>            Choose m variables at random from p</a:t>
            </a:r>
          </a:p>
          <a:p>
            <a:pPr marL="0" indent="0" algn="just"/>
            <a:r>
              <a:rPr lang="en-GB" sz="1300" dirty="0">
                <a:solidFill>
                  <a:schemeClr val="bg2"/>
                </a:solidFill>
                <a:latin typeface="Raleway" pitchFamily="2" charset="0"/>
              </a:rPr>
              <a:t>            Segment with the best variable among m</a:t>
            </a:r>
          </a:p>
          <a:p>
            <a:pPr marL="0" indent="0" algn="just"/>
            <a:r>
              <a:rPr lang="en-GB" sz="1300" dirty="0">
                <a:solidFill>
                  <a:schemeClr val="bg2"/>
                </a:solidFill>
                <a:latin typeface="Raleway" pitchFamily="2" charset="0"/>
              </a:rPr>
              <a:t>    Add Mb in MODELS</a:t>
            </a:r>
          </a:p>
          <a:p>
            <a:pPr marL="0" indent="0" algn="just"/>
            <a:r>
              <a:rPr lang="en-GB" sz="1300" dirty="0">
                <a:solidFill>
                  <a:schemeClr val="bg2"/>
                </a:solidFill>
                <a:latin typeface="Raleway" pitchFamily="2" charset="0"/>
              </a:rPr>
              <a:t>End For</a:t>
            </a:r>
          </a:p>
        </p:txBody>
      </p:sp>
      <p:sp>
        <p:nvSpPr>
          <p:cNvPr id="14" name="Google Shape;89;p13">
            <a:extLst>
              <a:ext uri="{FF2B5EF4-FFF2-40B4-BE49-F238E27FC236}">
                <a16:creationId xmlns:a16="http://schemas.microsoft.com/office/drawing/2014/main" id="{B7B72656-A400-919B-9D81-4F3710F1997E}"/>
              </a:ext>
            </a:extLst>
          </p:cNvPr>
          <p:cNvSpPr txBox="1">
            <a:spLocks/>
          </p:cNvSpPr>
          <p:nvPr/>
        </p:nvSpPr>
        <p:spPr>
          <a:xfrm>
            <a:off x="1985749" y="3795128"/>
            <a:ext cx="5540991" cy="1227248"/>
          </a:xfrm>
          <a:prstGeom prst="rect">
            <a:avLst/>
          </a:prstGeom>
          <a:solidFill>
            <a:schemeClr val="tx2"/>
          </a:solidFill>
          <a:ln>
            <a:solidFill>
              <a:schemeClr val="tx1"/>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300" dirty="0">
              <a:solidFill>
                <a:schemeClr val="bg2"/>
              </a:solidFill>
              <a:latin typeface="Raleway" pitchFamily="2" charset="0"/>
            </a:endParaRPr>
          </a:p>
        </p:txBody>
      </p:sp>
      <p:pic>
        <p:nvPicPr>
          <p:cNvPr id="16" name="Picture 15">
            <a:extLst>
              <a:ext uri="{FF2B5EF4-FFF2-40B4-BE49-F238E27FC236}">
                <a16:creationId xmlns:a16="http://schemas.microsoft.com/office/drawing/2014/main" id="{38DFD7C1-B3F2-3375-B150-53866D67D6E4}"/>
              </a:ext>
            </a:extLst>
          </p:cNvPr>
          <p:cNvPicPr>
            <a:picLocks noChangeAspect="1"/>
          </p:cNvPicPr>
          <p:nvPr/>
        </p:nvPicPr>
        <p:blipFill>
          <a:blip r:embed="rId4"/>
          <a:stretch>
            <a:fillRect/>
          </a:stretch>
        </p:blipFill>
        <p:spPr>
          <a:xfrm>
            <a:off x="6819900" y="1528731"/>
            <a:ext cx="533999" cy="239379"/>
          </a:xfrm>
          <a:prstGeom prst="rect">
            <a:avLst/>
          </a:prstGeom>
        </p:spPr>
      </p:pic>
      <p:sp>
        <p:nvSpPr>
          <p:cNvPr id="17" name="Google Shape;89;p13">
            <a:extLst>
              <a:ext uri="{FF2B5EF4-FFF2-40B4-BE49-F238E27FC236}">
                <a16:creationId xmlns:a16="http://schemas.microsoft.com/office/drawing/2014/main" id="{086B5CA2-7974-E8ED-11ED-522FAD47F74E}"/>
              </a:ext>
            </a:extLst>
          </p:cNvPr>
          <p:cNvSpPr txBox="1">
            <a:spLocks/>
          </p:cNvSpPr>
          <p:nvPr/>
        </p:nvSpPr>
        <p:spPr>
          <a:xfrm>
            <a:off x="1997253" y="3823631"/>
            <a:ext cx="4694063" cy="1178070"/>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400" dirty="0">
                <a:solidFill>
                  <a:schemeClr val="bg2"/>
                </a:solidFill>
                <a:latin typeface="Raleway" pitchFamily="2" charset="0"/>
              </a:rPr>
              <a:t>For an individual i* to be classified,</a:t>
            </a:r>
          </a:p>
          <a:p>
            <a:pPr marL="0" indent="0" algn="just"/>
            <a:r>
              <a:rPr lang="en-GB" sz="1400" dirty="0">
                <a:solidFill>
                  <a:schemeClr val="bg2"/>
                </a:solidFill>
                <a:latin typeface="Raleway" pitchFamily="2" charset="0"/>
              </a:rPr>
              <a:t>        Apply each model Mb of MODELS </a:t>
            </a:r>
            <a:r>
              <a:rPr lang="en-GB" sz="1400" dirty="0">
                <a:solidFill>
                  <a:schemeClr val="bg2"/>
                </a:solidFill>
                <a:latin typeface="Raleway" pitchFamily="2" charset="0"/>
                <a:sym typeface="Wingdings" panose="05000000000000000000" pitchFamily="2" charset="2"/>
              </a:rPr>
              <a:t></a:t>
            </a:r>
          </a:p>
          <a:p>
            <a:pPr marL="0" indent="0" algn="just"/>
            <a:endParaRPr lang="en-GB" sz="1400" dirty="0">
              <a:solidFill>
                <a:schemeClr val="bg2"/>
              </a:solidFill>
              <a:latin typeface="Raleway" pitchFamily="2" charset="0"/>
              <a:sym typeface="Wingdings" panose="05000000000000000000" pitchFamily="2" charset="2"/>
            </a:endParaRPr>
          </a:p>
          <a:p>
            <a:pPr marL="0" indent="0" algn="just"/>
            <a:r>
              <a:rPr lang="en-GB" sz="1400" dirty="0">
                <a:solidFill>
                  <a:schemeClr val="bg2"/>
                </a:solidFill>
                <a:latin typeface="Raleway" pitchFamily="2" charset="0"/>
              </a:rPr>
              <a:t>Bagging prediction ➔</a:t>
            </a:r>
          </a:p>
          <a:p>
            <a:pPr marL="0" indent="0" algn="just"/>
            <a:r>
              <a:rPr lang="en-GB" sz="1400" dirty="0">
                <a:solidFill>
                  <a:schemeClr val="bg2"/>
                </a:solidFill>
                <a:latin typeface="Raleway" pitchFamily="2" charset="0"/>
              </a:rPr>
              <a:t>➔ This corresponds to a simple majority vote</a:t>
            </a:r>
          </a:p>
        </p:txBody>
      </p:sp>
      <p:pic>
        <p:nvPicPr>
          <p:cNvPr id="18" name="Picture 17">
            <a:extLst>
              <a:ext uri="{FF2B5EF4-FFF2-40B4-BE49-F238E27FC236}">
                <a16:creationId xmlns:a16="http://schemas.microsoft.com/office/drawing/2014/main" id="{05EBC5A7-B898-E6B5-C155-C05FA87FB703}"/>
              </a:ext>
            </a:extLst>
          </p:cNvPr>
          <p:cNvPicPr>
            <a:picLocks noChangeAspect="1"/>
          </p:cNvPicPr>
          <p:nvPr/>
        </p:nvPicPr>
        <p:blipFill>
          <a:blip r:embed="rId5"/>
          <a:stretch>
            <a:fillRect/>
          </a:stretch>
        </p:blipFill>
        <p:spPr>
          <a:xfrm>
            <a:off x="5499453" y="4035266"/>
            <a:ext cx="542381" cy="294072"/>
          </a:xfrm>
          <a:prstGeom prst="rect">
            <a:avLst/>
          </a:prstGeom>
        </p:spPr>
      </p:pic>
      <p:pic>
        <p:nvPicPr>
          <p:cNvPr id="19" name="Picture 18">
            <a:extLst>
              <a:ext uri="{FF2B5EF4-FFF2-40B4-BE49-F238E27FC236}">
                <a16:creationId xmlns:a16="http://schemas.microsoft.com/office/drawing/2014/main" id="{FA9EB7C7-2A3D-B0B5-0FB7-58D49C338DAA}"/>
              </a:ext>
            </a:extLst>
          </p:cNvPr>
          <p:cNvPicPr>
            <a:picLocks noChangeAspect="1"/>
          </p:cNvPicPr>
          <p:nvPr/>
        </p:nvPicPr>
        <p:blipFill>
          <a:blip r:embed="rId6"/>
          <a:stretch>
            <a:fillRect/>
          </a:stretch>
        </p:blipFill>
        <p:spPr>
          <a:xfrm>
            <a:off x="3935077" y="4356764"/>
            <a:ext cx="2108078" cy="370560"/>
          </a:xfrm>
          <a:prstGeom prst="rect">
            <a:avLst/>
          </a:prstGeom>
        </p:spPr>
      </p:pic>
    </p:spTree>
    <p:extLst>
      <p:ext uri="{BB962C8B-B14F-4D97-AF65-F5344CB8AC3E}">
        <p14:creationId xmlns:p14="http://schemas.microsoft.com/office/powerpoint/2010/main" val="1655328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Random Forest</a:t>
            </a:r>
          </a:p>
        </p:txBody>
      </p:sp>
      <p:sp>
        <p:nvSpPr>
          <p:cNvPr id="86" name="Google Shape;86;p13"/>
          <p:cNvSpPr txBox="1">
            <a:spLocks noGrp="1"/>
          </p:cNvSpPr>
          <p:nvPr>
            <p:ph type="ctrTitle"/>
          </p:nvPr>
        </p:nvSpPr>
        <p:spPr>
          <a:xfrm>
            <a:off x="2324100" y="349124"/>
            <a:ext cx="4495800"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900" dirty="0"/>
              <a:t>Random Forest</a:t>
            </a:r>
            <a:br>
              <a:rPr lang="en-GB" sz="1400" dirty="0"/>
            </a:br>
            <a:r>
              <a:rPr lang="en-GB" sz="1800" dirty="0"/>
              <a:t>In Practice</a:t>
            </a:r>
            <a:endParaRPr lang="en-GB" sz="1400" dirty="0"/>
          </a:p>
        </p:txBody>
      </p:sp>
      <p:pic>
        <p:nvPicPr>
          <p:cNvPr id="3" name="Picture 2" descr="Text&#10;&#10;Description automatically generated">
            <a:extLst>
              <a:ext uri="{FF2B5EF4-FFF2-40B4-BE49-F238E27FC236}">
                <a16:creationId xmlns:a16="http://schemas.microsoft.com/office/drawing/2014/main" id="{8E033E2C-4011-BE1E-31F0-E9E0212CDC33}"/>
              </a:ext>
            </a:extLst>
          </p:cNvPr>
          <p:cNvPicPr>
            <a:picLocks noChangeAspect="1"/>
          </p:cNvPicPr>
          <p:nvPr/>
        </p:nvPicPr>
        <p:blipFill>
          <a:blip r:embed="rId3"/>
          <a:stretch>
            <a:fillRect/>
          </a:stretch>
        </p:blipFill>
        <p:spPr>
          <a:xfrm>
            <a:off x="2037267" y="1068671"/>
            <a:ext cx="5339529" cy="3997088"/>
          </a:xfrm>
          <a:prstGeom prst="rect">
            <a:avLst/>
          </a:prstGeom>
        </p:spPr>
      </p:pic>
      <p:sp>
        <p:nvSpPr>
          <p:cNvPr id="5" name="Google Shape;89;p13">
            <a:extLst>
              <a:ext uri="{FF2B5EF4-FFF2-40B4-BE49-F238E27FC236}">
                <a16:creationId xmlns:a16="http://schemas.microsoft.com/office/drawing/2014/main" id="{71E92260-7B12-949A-5713-9E758F80D019}"/>
              </a:ext>
            </a:extLst>
          </p:cNvPr>
          <p:cNvSpPr txBox="1">
            <a:spLocks/>
          </p:cNvSpPr>
          <p:nvPr/>
        </p:nvSpPr>
        <p:spPr>
          <a:xfrm>
            <a:off x="6556693" y="1495479"/>
            <a:ext cx="1133820" cy="776873"/>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50" dirty="0">
                <a:solidFill>
                  <a:schemeClr val="bg2"/>
                </a:solidFill>
                <a:latin typeface="Raleway" pitchFamily="2" charset="0"/>
              </a:rPr>
              <a:t>A variable can appear several times in a tree.</a:t>
            </a:r>
          </a:p>
        </p:txBody>
      </p:sp>
      <p:sp>
        <p:nvSpPr>
          <p:cNvPr id="6" name="Google Shape;89;p13">
            <a:extLst>
              <a:ext uri="{FF2B5EF4-FFF2-40B4-BE49-F238E27FC236}">
                <a16:creationId xmlns:a16="http://schemas.microsoft.com/office/drawing/2014/main" id="{8B797850-ACB6-0759-5E22-6565F494A908}"/>
              </a:ext>
            </a:extLst>
          </p:cNvPr>
          <p:cNvSpPr txBox="1">
            <a:spLocks/>
          </p:cNvSpPr>
          <p:nvPr/>
        </p:nvSpPr>
        <p:spPr>
          <a:xfrm>
            <a:off x="6556693" y="2503746"/>
            <a:ext cx="1236180" cy="776873"/>
          </a:xfrm>
          <a:prstGeom prst="rect">
            <a:avLst/>
          </a:prstGeom>
          <a:solidFill>
            <a:schemeClr val="tx2"/>
          </a:solid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50" dirty="0">
                <a:solidFill>
                  <a:schemeClr val="bg2"/>
                </a:solidFill>
                <a:latin typeface="Raleway" pitchFamily="2" charset="0"/>
              </a:rPr>
              <a:t>Another track based on the OOB exists to estimate importance.</a:t>
            </a:r>
          </a:p>
        </p:txBody>
      </p:sp>
      <p:sp>
        <p:nvSpPr>
          <p:cNvPr id="10" name="Google Shape;89;p13">
            <a:extLst>
              <a:ext uri="{FF2B5EF4-FFF2-40B4-BE49-F238E27FC236}">
                <a16:creationId xmlns:a16="http://schemas.microsoft.com/office/drawing/2014/main" id="{690BFAC3-77D2-1A68-B116-3775DC409076}"/>
              </a:ext>
            </a:extLst>
          </p:cNvPr>
          <p:cNvSpPr txBox="1">
            <a:spLocks/>
          </p:cNvSpPr>
          <p:nvPr/>
        </p:nvSpPr>
        <p:spPr>
          <a:xfrm>
            <a:off x="2006220" y="1377659"/>
            <a:ext cx="3159457" cy="58761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tx1"/>
                </a:solidFill>
                <a:latin typeface="Raleway" pitchFamily="2" charset="0"/>
              </a:rPr>
              <a:t>#random forest - B = 200 trees</a:t>
            </a:r>
          </a:p>
          <a:p>
            <a:pPr marL="0" indent="0" algn="just"/>
            <a:r>
              <a:rPr lang="en-GB" sz="800" dirty="0">
                <a:solidFill>
                  <a:schemeClr val="bg2"/>
                </a:solidFill>
                <a:latin typeface="Raleway" pitchFamily="2" charset="0"/>
              </a:rPr>
              <a:t>library(randomForest)</a:t>
            </a:r>
          </a:p>
          <a:p>
            <a:pPr marL="0" indent="0" algn="just"/>
            <a:r>
              <a:rPr lang="en-GB" sz="800" dirty="0">
                <a:solidFill>
                  <a:schemeClr val="bg2"/>
                </a:solidFill>
                <a:latin typeface="Raleway" pitchFamily="2" charset="0"/>
              </a:rPr>
              <a:t>model.rf &lt;- randomForest(y ~ ., data = d.train, ntree = 200)</a:t>
            </a:r>
          </a:p>
        </p:txBody>
      </p:sp>
      <p:sp>
        <p:nvSpPr>
          <p:cNvPr id="20" name="Google Shape;89;p13">
            <a:extLst>
              <a:ext uri="{FF2B5EF4-FFF2-40B4-BE49-F238E27FC236}">
                <a16:creationId xmlns:a16="http://schemas.microsoft.com/office/drawing/2014/main" id="{9B688E63-28D2-5AB7-F131-3A3BA0B390AB}"/>
              </a:ext>
            </a:extLst>
          </p:cNvPr>
          <p:cNvSpPr txBox="1">
            <a:spLocks/>
          </p:cNvSpPr>
          <p:nvPr/>
        </p:nvSpPr>
        <p:spPr>
          <a:xfrm>
            <a:off x="2006219" y="1965132"/>
            <a:ext cx="3190505" cy="45734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tx1"/>
                </a:solidFill>
                <a:latin typeface="Raleway" pitchFamily="2" charset="0"/>
              </a:rPr>
              <a:t>#list of used variables</a:t>
            </a:r>
          </a:p>
          <a:p>
            <a:pPr marL="0" indent="0" algn="just"/>
            <a:r>
              <a:rPr lang="en-GB" sz="800" dirty="0">
                <a:solidFill>
                  <a:schemeClr val="bg2"/>
                </a:solidFill>
                <a:latin typeface="Raleway" pitchFamily="2" charset="0"/>
              </a:rPr>
              <a:t>barplot(varUsed(model.rf),names.arg=paste("x",1:10,sep=""))</a:t>
            </a:r>
          </a:p>
        </p:txBody>
      </p:sp>
      <p:sp>
        <p:nvSpPr>
          <p:cNvPr id="21" name="Google Shape;89;p13">
            <a:extLst>
              <a:ext uri="{FF2B5EF4-FFF2-40B4-BE49-F238E27FC236}">
                <a16:creationId xmlns:a16="http://schemas.microsoft.com/office/drawing/2014/main" id="{D74A3E13-A090-E2E7-A829-DD6F36D1A63F}"/>
              </a:ext>
            </a:extLst>
          </p:cNvPr>
          <p:cNvSpPr txBox="1">
            <a:spLocks/>
          </p:cNvSpPr>
          <p:nvPr/>
        </p:nvSpPr>
        <p:spPr>
          <a:xfrm>
            <a:off x="2006220" y="2367740"/>
            <a:ext cx="1467136" cy="49146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tx1"/>
                </a:solidFill>
                <a:latin typeface="Raleway" pitchFamily="2" charset="0"/>
              </a:rPr>
              <a:t>#importance of variables</a:t>
            </a:r>
          </a:p>
          <a:p>
            <a:pPr marL="0" indent="0" algn="just"/>
            <a:r>
              <a:rPr lang="en-GB" sz="800" dirty="0">
                <a:solidFill>
                  <a:schemeClr val="bg2"/>
                </a:solidFill>
                <a:latin typeface="Raleway" pitchFamily="2" charset="0"/>
              </a:rPr>
              <a:t>varImpPlot(model.rf)</a:t>
            </a:r>
          </a:p>
        </p:txBody>
      </p:sp>
      <p:sp>
        <p:nvSpPr>
          <p:cNvPr id="23" name="Google Shape;89;p13">
            <a:extLst>
              <a:ext uri="{FF2B5EF4-FFF2-40B4-BE49-F238E27FC236}">
                <a16:creationId xmlns:a16="http://schemas.microsoft.com/office/drawing/2014/main" id="{C4FAA5E4-4195-34D0-8E88-9D9A6C669782}"/>
              </a:ext>
            </a:extLst>
          </p:cNvPr>
          <p:cNvSpPr txBox="1">
            <a:spLocks/>
          </p:cNvSpPr>
          <p:nvPr/>
        </p:nvSpPr>
        <p:spPr>
          <a:xfrm>
            <a:off x="2006219" y="2788557"/>
            <a:ext cx="1808330" cy="49146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fr-FR" sz="800" dirty="0">
                <a:solidFill>
                  <a:schemeClr val="tx1"/>
                </a:solidFill>
                <a:latin typeface="Raleway" pitchFamily="2" charset="0"/>
              </a:rPr>
              <a:t>#OOB confusion matrix</a:t>
            </a:r>
          </a:p>
          <a:p>
            <a:pPr marL="0" indent="0" algn="just"/>
            <a:r>
              <a:rPr lang="fr-FR" sz="800" dirty="0">
                <a:solidFill>
                  <a:schemeClr val="bg2"/>
                </a:solidFill>
                <a:latin typeface="Raleway" pitchFamily="2" charset="0"/>
              </a:rPr>
              <a:t>print(mc &lt;- model.rf$confusion)</a:t>
            </a:r>
            <a:endParaRPr lang="en-GB" sz="800" dirty="0">
              <a:solidFill>
                <a:schemeClr val="bg2"/>
              </a:solidFill>
              <a:latin typeface="Raleway" pitchFamily="2" charset="0"/>
            </a:endParaRPr>
          </a:p>
        </p:txBody>
      </p:sp>
      <p:sp>
        <p:nvSpPr>
          <p:cNvPr id="24" name="Google Shape;89;p13">
            <a:extLst>
              <a:ext uri="{FF2B5EF4-FFF2-40B4-BE49-F238E27FC236}">
                <a16:creationId xmlns:a16="http://schemas.microsoft.com/office/drawing/2014/main" id="{FBA932A4-8395-49E4-C283-3FE6DC0BDD69}"/>
              </a:ext>
            </a:extLst>
          </p:cNvPr>
          <p:cNvSpPr txBox="1">
            <a:spLocks/>
          </p:cNvSpPr>
          <p:nvPr/>
        </p:nvSpPr>
        <p:spPr>
          <a:xfrm>
            <a:off x="2006219" y="3209226"/>
            <a:ext cx="3323234" cy="49146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tx1"/>
                </a:solidFill>
                <a:latin typeface="Raleway" pitchFamily="2" charset="0"/>
              </a:rPr>
              <a:t>#OOB error rates</a:t>
            </a:r>
          </a:p>
          <a:p>
            <a:pPr marL="0" indent="0" algn="just"/>
            <a:r>
              <a:rPr lang="en-GB" sz="800" dirty="0">
                <a:solidFill>
                  <a:schemeClr val="bg2"/>
                </a:solidFill>
                <a:latin typeface="Raleway" pitchFamily="2" charset="0"/>
              </a:rPr>
              <a:t>print((mc[2,1]+mc[1,2])/sum(mc[1:2,1:2])) # (7+8)/100 = 0.15</a:t>
            </a:r>
          </a:p>
        </p:txBody>
      </p:sp>
      <p:sp>
        <p:nvSpPr>
          <p:cNvPr id="25" name="Google Shape;89;p13">
            <a:extLst>
              <a:ext uri="{FF2B5EF4-FFF2-40B4-BE49-F238E27FC236}">
                <a16:creationId xmlns:a16="http://schemas.microsoft.com/office/drawing/2014/main" id="{645EF702-4CAE-C273-7117-7F2E881284F7}"/>
              </a:ext>
            </a:extLst>
          </p:cNvPr>
          <p:cNvSpPr txBox="1">
            <a:spLocks/>
          </p:cNvSpPr>
          <p:nvPr/>
        </p:nvSpPr>
        <p:spPr>
          <a:xfrm>
            <a:off x="2006219" y="3645953"/>
            <a:ext cx="3323234" cy="49146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tx1"/>
                </a:solidFill>
                <a:latin typeface="Raleway" pitchFamily="2" charset="0"/>
              </a:rPr>
              <a:t>#prediction on test sample</a:t>
            </a:r>
          </a:p>
          <a:p>
            <a:pPr marL="0" indent="0" algn="just"/>
            <a:r>
              <a:rPr lang="en-GB" sz="800" dirty="0">
                <a:solidFill>
                  <a:schemeClr val="bg2"/>
                </a:solidFill>
                <a:latin typeface="Raleway" pitchFamily="2" charset="0"/>
              </a:rPr>
              <a:t>p.rf &lt;- predict(model.rf,newdata = d.test,type="class")</a:t>
            </a:r>
          </a:p>
        </p:txBody>
      </p:sp>
      <p:sp>
        <p:nvSpPr>
          <p:cNvPr id="26" name="Google Shape;89;p13">
            <a:extLst>
              <a:ext uri="{FF2B5EF4-FFF2-40B4-BE49-F238E27FC236}">
                <a16:creationId xmlns:a16="http://schemas.microsoft.com/office/drawing/2014/main" id="{7BAA9451-630A-04F1-BEE7-8C750005894E}"/>
              </a:ext>
            </a:extLst>
          </p:cNvPr>
          <p:cNvSpPr txBox="1">
            <a:spLocks/>
          </p:cNvSpPr>
          <p:nvPr/>
        </p:nvSpPr>
        <p:spPr>
          <a:xfrm>
            <a:off x="2006219" y="4052713"/>
            <a:ext cx="3323234" cy="49146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s-ES" sz="800" dirty="0">
                <a:solidFill>
                  <a:schemeClr val="tx1"/>
                </a:solidFill>
                <a:latin typeface="Raleway" pitchFamily="2" charset="0"/>
              </a:rPr>
              <a:t>#error rate</a:t>
            </a:r>
          </a:p>
          <a:p>
            <a:pPr marL="0" indent="0" algn="just"/>
            <a:r>
              <a:rPr lang="es-ES" sz="800" dirty="0">
                <a:solidFill>
                  <a:schemeClr val="bg2"/>
                </a:solidFill>
                <a:latin typeface="Raleway" pitchFamily="2" charset="0"/>
              </a:rPr>
              <a:t>print(error(d.test$y,p.rf)) # 0.149</a:t>
            </a:r>
            <a:endParaRPr lang="en-GB" sz="800" dirty="0">
              <a:solidFill>
                <a:schemeClr val="bg2"/>
              </a:solidFill>
              <a:latin typeface="Raleway" pitchFamily="2" charset="0"/>
            </a:endParaRPr>
          </a:p>
        </p:txBody>
      </p:sp>
      <p:sp>
        <p:nvSpPr>
          <p:cNvPr id="27" name="Google Shape;89;p13">
            <a:extLst>
              <a:ext uri="{FF2B5EF4-FFF2-40B4-BE49-F238E27FC236}">
                <a16:creationId xmlns:a16="http://schemas.microsoft.com/office/drawing/2014/main" id="{35F83C41-9138-1F72-36DB-4B7133C27A06}"/>
              </a:ext>
            </a:extLst>
          </p:cNvPr>
          <p:cNvSpPr txBox="1">
            <a:spLocks/>
          </p:cNvSpPr>
          <p:nvPr/>
        </p:nvSpPr>
        <p:spPr>
          <a:xfrm>
            <a:off x="2002807" y="4481587"/>
            <a:ext cx="2268942" cy="49146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tx1"/>
                </a:solidFill>
                <a:latin typeface="Raleway" pitchFamily="2" charset="0"/>
              </a:rPr>
              <a:t>#representation of the boundaries in (x1,x2)</a:t>
            </a:r>
          </a:p>
          <a:p>
            <a:pPr marL="0" indent="0" algn="just"/>
            <a:r>
              <a:rPr lang="en-GB" sz="800" dirty="0">
                <a:solidFill>
                  <a:schemeClr val="bg2"/>
                </a:solidFill>
                <a:latin typeface="Raleway" pitchFamily="2" charset="0"/>
              </a:rPr>
              <a:t>cloud(d.test,p.rf)</a:t>
            </a:r>
          </a:p>
        </p:txBody>
      </p:sp>
      <p:sp>
        <p:nvSpPr>
          <p:cNvPr id="28" name="Google Shape;89;p13">
            <a:extLst>
              <a:ext uri="{FF2B5EF4-FFF2-40B4-BE49-F238E27FC236}">
                <a16:creationId xmlns:a16="http://schemas.microsoft.com/office/drawing/2014/main" id="{0EE4346A-9C51-A5F4-9C0C-75DD13391E47}"/>
              </a:ext>
            </a:extLst>
          </p:cNvPr>
          <p:cNvSpPr txBox="1">
            <a:spLocks/>
          </p:cNvSpPr>
          <p:nvPr/>
        </p:nvSpPr>
        <p:spPr>
          <a:xfrm>
            <a:off x="4415051" y="1044054"/>
            <a:ext cx="2479913" cy="204716"/>
          </a:xfrm>
          <a:prstGeom prst="rect">
            <a:avLst/>
          </a:prstGeom>
          <a:solidFill>
            <a:schemeClr val="tx2"/>
          </a:solid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300" dirty="0">
              <a:solidFill>
                <a:schemeClr val="bg2"/>
              </a:solidFill>
              <a:latin typeface="Raleway" pitchFamily="2" charset="0"/>
            </a:endParaRPr>
          </a:p>
        </p:txBody>
      </p:sp>
      <p:sp>
        <p:nvSpPr>
          <p:cNvPr id="29" name="Google Shape;89;p13">
            <a:extLst>
              <a:ext uri="{FF2B5EF4-FFF2-40B4-BE49-F238E27FC236}">
                <a16:creationId xmlns:a16="http://schemas.microsoft.com/office/drawing/2014/main" id="{2B542D9B-DD88-D32D-42F5-313D91604D35}"/>
              </a:ext>
            </a:extLst>
          </p:cNvPr>
          <p:cNvSpPr txBox="1">
            <a:spLocks/>
          </p:cNvSpPr>
          <p:nvPr/>
        </p:nvSpPr>
        <p:spPr>
          <a:xfrm>
            <a:off x="4941449" y="995116"/>
            <a:ext cx="1878451" cy="30229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solidFill>
                  <a:schemeClr val="bg2"/>
                </a:solidFill>
                <a:latin typeface="Raleway" pitchFamily="2" charset="0"/>
              </a:rPr>
              <a:t>The "</a:t>
            </a:r>
            <a:r>
              <a:rPr lang="en-GB" sz="700" dirty="0">
                <a:solidFill>
                  <a:schemeClr val="accent5"/>
                </a:solidFill>
                <a:latin typeface="Raleway" pitchFamily="2" charset="0"/>
              </a:rPr>
              <a:t>randomForest</a:t>
            </a:r>
            <a:r>
              <a:rPr lang="en-GB" sz="700" dirty="0">
                <a:solidFill>
                  <a:schemeClr val="bg2"/>
                </a:solidFill>
                <a:latin typeface="Raleway" pitchFamily="2" charset="0"/>
              </a:rPr>
              <a:t>" library for R</a:t>
            </a:r>
          </a:p>
        </p:txBody>
      </p:sp>
      <p:sp>
        <p:nvSpPr>
          <p:cNvPr id="30" name="Google Shape;89;p13">
            <a:extLst>
              <a:ext uri="{FF2B5EF4-FFF2-40B4-BE49-F238E27FC236}">
                <a16:creationId xmlns:a16="http://schemas.microsoft.com/office/drawing/2014/main" id="{AAD810D7-2360-6814-E8C5-AA1BC57BD367}"/>
              </a:ext>
            </a:extLst>
          </p:cNvPr>
          <p:cNvSpPr txBox="1">
            <a:spLocks/>
          </p:cNvSpPr>
          <p:nvPr/>
        </p:nvSpPr>
        <p:spPr>
          <a:xfrm>
            <a:off x="1860074" y="1156586"/>
            <a:ext cx="2479913" cy="204716"/>
          </a:xfrm>
          <a:prstGeom prst="rect">
            <a:avLst/>
          </a:prstGeom>
          <a:solidFill>
            <a:schemeClr val="tx2"/>
          </a:solid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300" dirty="0">
              <a:solidFill>
                <a:schemeClr val="bg2"/>
              </a:solidFill>
              <a:latin typeface="Raleway" pitchFamily="2" charset="0"/>
            </a:endParaRPr>
          </a:p>
        </p:txBody>
      </p:sp>
    </p:spTree>
    <p:extLst>
      <p:ext uri="{BB962C8B-B14F-4D97-AF65-F5344CB8AC3E}">
        <p14:creationId xmlns:p14="http://schemas.microsoft.com/office/powerpoint/2010/main" val="2483023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Random Forest</a:t>
            </a:r>
          </a:p>
        </p:txBody>
      </p:sp>
      <p:sp>
        <p:nvSpPr>
          <p:cNvPr id="86" name="Google Shape;86;p13"/>
          <p:cNvSpPr txBox="1">
            <a:spLocks noGrp="1"/>
          </p:cNvSpPr>
          <p:nvPr>
            <p:ph type="ctrTitle"/>
          </p:nvPr>
        </p:nvSpPr>
        <p:spPr>
          <a:xfrm>
            <a:off x="2324100" y="349124"/>
            <a:ext cx="4495800"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900" dirty="0"/>
              <a:t>Random Forest</a:t>
            </a:r>
            <a:br>
              <a:rPr lang="en-GB" sz="1400" dirty="0"/>
            </a:br>
            <a:r>
              <a:rPr lang="en-GB" sz="1800" dirty="0"/>
              <a:t>Details on the trees</a:t>
            </a:r>
            <a:endParaRPr lang="en-GB" sz="1400" dirty="0"/>
          </a:p>
        </p:txBody>
      </p:sp>
      <p:sp>
        <p:nvSpPr>
          <p:cNvPr id="30" name="Google Shape;89;p13">
            <a:extLst>
              <a:ext uri="{FF2B5EF4-FFF2-40B4-BE49-F238E27FC236}">
                <a16:creationId xmlns:a16="http://schemas.microsoft.com/office/drawing/2014/main" id="{AAD810D7-2360-6814-E8C5-AA1BC57BD367}"/>
              </a:ext>
            </a:extLst>
          </p:cNvPr>
          <p:cNvSpPr txBox="1">
            <a:spLocks/>
          </p:cNvSpPr>
          <p:nvPr/>
        </p:nvSpPr>
        <p:spPr>
          <a:xfrm>
            <a:off x="1860074" y="1156586"/>
            <a:ext cx="2479913" cy="204716"/>
          </a:xfrm>
          <a:prstGeom prst="rect">
            <a:avLst/>
          </a:prstGeom>
          <a:solidFill>
            <a:schemeClr val="tx2"/>
          </a:solid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300" dirty="0">
              <a:solidFill>
                <a:schemeClr val="bg2"/>
              </a:solidFill>
              <a:latin typeface="Raleway" pitchFamily="2" charset="0"/>
            </a:endParaRPr>
          </a:p>
        </p:txBody>
      </p:sp>
      <p:pic>
        <p:nvPicPr>
          <p:cNvPr id="4" name="Picture 3" descr="A picture containing text&#10;&#10;Description automatically generated">
            <a:extLst>
              <a:ext uri="{FF2B5EF4-FFF2-40B4-BE49-F238E27FC236}">
                <a16:creationId xmlns:a16="http://schemas.microsoft.com/office/drawing/2014/main" id="{FCA61F85-E59D-A67F-BF68-DC02AEAF4632}"/>
              </a:ext>
            </a:extLst>
          </p:cNvPr>
          <p:cNvPicPr>
            <a:picLocks noChangeAspect="1"/>
          </p:cNvPicPr>
          <p:nvPr/>
        </p:nvPicPr>
        <p:blipFill>
          <a:blip r:embed="rId3"/>
          <a:stretch>
            <a:fillRect/>
          </a:stretch>
        </p:blipFill>
        <p:spPr>
          <a:xfrm>
            <a:off x="2186908" y="1109420"/>
            <a:ext cx="5390164" cy="3986914"/>
          </a:xfrm>
          <a:prstGeom prst="rect">
            <a:avLst/>
          </a:prstGeom>
        </p:spPr>
      </p:pic>
      <p:sp>
        <p:nvSpPr>
          <p:cNvPr id="7" name="Google Shape;89;p13">
            <a:extLst>
              <a:ext uri="{FF2B5EF4-FFF2-40B4-BE49-F238E27FC236}">
                <a16:creationId xmlns:a16="http://schemas.microsoft.com/office/drawing/2014/main" id="{9E4B6516-FAC0-541D-47EE-B92357294A91}"/>
              </a:ext>
            </a:extLst>
          </p:cNvPr>
          <p:cNvSpPr txBox="1">
            <a:spLocks/>
          </p:cNvSpPr>
          <p:nvPr/>
        </p:nvSpPr>
        <p:spPr>
          <a:xfrm>
            <a:off x="5930518" y="4541632"/>
            <a:ext cx="3159457" cy="58761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800" dirty="0">
              <a:solidFill>
                <a:schemeClr val="bg2"/>
              </a:solidFill>
              <a:latin typeface="Raleway" pitchFamily="2" charset="0"/>
            </a:endParaRPr>
          </a:p>
        </p:txBody>
      </p:sp>
      <p:sp>
        <p:nvSpPr>
          <p:cNvPr id="8" name="Google Shape;89;p13">
            <a:extLst>
              <a:ext uri="{FF2B5EF4-FFF2-40B4-BE49-F238E27FC236}">
                <a16:creationId xmlns:a16="http://schemas.microsoft.com/office/drawing/2014/main" id="{A5051D08-A20E-A73C-CD82-26B2D93CCF47}"/>
              </a:ext>
            </a:extLst>
          </p:cNvPr>
          <p:cNvSpPr txBox="1">
            <a:spLocks/>
          </p:cNvSpPr>
          <p:nvPr/>
        </p:nvSpPr>
        <p:spPr>
          <a:xfrm>
            <a:off x="5984543" y="1555244"/>
            <a:ext cx="2067636" cy="256638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tx1"/>
                </a:solidFill>
                <a:latin typeface="Raleway" pitchFamily="2" charset="0"/>
              </a:rPr>
              <a:t>#access to an individual tree (e.g., 4e)</a:t>
            </a:r>
          </a:p>
          <a:p>
            <a:pPr marL="0" indent="0" algn="just"/>
            <a:r>
              <a:rPr lang="en-GB" sz="800" dirty="0">
                <a:solidFill>
                  <a:schemeClr val="bg2"/>
                </a:solidFill>
                <a:latin typeface="Raleway" pitchFamily="2" charset="0"/>
              </a:rPr>
              <a:t>print(getTree(model.rf,k=4))</a:t>
            </a:r>
          </a:p>
          <a:p>
            <a:pPr marL="0" indent="0" algn="just"/>
            <a:endParaRPr lang="en-GB" sz="800" dirty="0">
              <a:solidFill>
                <a:schemeClr val="bg2"/>
              </a:solidFill>
              <a:latin typeface="Raleway" pitchFamily="2" charset="0"/>
            </a:endParaRPr>
          </a:p>
          <a:p>
            <a:pPr marL="0" indent="0" algn="just"/>
            <a:endParaRPr lang="en-GB" sz="800" dirty="0">
              <a:solidFill>
                <a:schemeClr val="bg2"/>
              </a:solidFill>
              <a:latin typeface="Raleway" pitchFamily="2" charset="0"/>
            </a:endParaRPr>
          </a:p>
          <a:p>
            <a:pPr marL="0" indent="0" algn="just"/>
            <a:r>
              <a:rPr lang="en-GB" sz="900" dirty="0">
                <a:solidFill>
                  <a:schemeClr val="bg2"/>
                </a:solidFill>
                <a:latin typeface="Raleway" pitchFamily="2" charset="0"/>
              </a:rPr>
              <a:t>- The tree has 15 leaves.</a:t>
            </a:r>
          </a:p>
          <a:p>
            <a:pPr marL="0" indent="0" algn="just"/>
            <a:endParaRPr lang="en-GB" sz="900" dirty="0">
              <a:solidFill>
                <a:schemeClr val="bg2"/>
              </a:solidFill>
              <a:latin typeface="Raleway" pitchFamily="2" charset="0"/>
            </a:endParaRPr>
          </a:p>
          <a:p>
            <a:pPr marL="0" indent="0" algn="just"/>
            <a:r>
              <a:rPr lang="en-GB" sz="900" dirty="0">
                <a:solidFill>
                  <a:schemeClr val="bg2"/>
                </a:solidFill>
                <a:latin typeface="Raleway" pitchFamily="2" charset="0"/>
              </a:rPr>
              <a:t>- The segmentation variable at the root is x1</a:t>
            </a:r>
          </a:p>
          <a:p>
            <a:pPr marL="0" indent="0" algn="just"/>
            <a:endParaRPr lang="en-GB" sz="900" dirty="0">
              <a:solidFill>
                <a:schemeClr val="bg2"/>
              </a:solidFill>
              <a:latin typeface="Raleway" pitchFamily="2" charset="0"/>
            </a:endParaRPr>
          </a:p>
          <a:p>
            <a:pPr marL="0" indent="0" algn="just"/>
            <a:r>
              <a:rPr lang="en-GB" sz="900" dirty="0">
                <a:solidFill>
                  <a:schemeClr val="bg2"/>
                </a:solidFill>
                <a:latin typeface="Raleway" pitchFamily="2" charset="0"/>
              </a:rPr>
              <a:t>- A variable can appear several times (e.g., x2, x6, etc.)</a:t>
            </a:r>
          </a:p>
          <a:p>
            <a:pPr marL="0" indent="0" algn="just"/>
            <a:endParaRPr lang="en-GB" sz="900" dirty="0">
              <a:solidFill>
                <a:schemeClr val="bg2"/>
              </a:solidFill>
              <a:latin typeface="Raleway" pitchFamily="2" charset="0"/>
            </a:endParaRPr>
          </a:p>
          <a:p>
            <a:pPr marL="0" indent="0" algn="just"/>
            <a:r>
              <a:rPr lang="en-GB" sz="900" dirty="0">
                <a:solidFill>
                  <a:schemeClr val="bg2"/>
                </a:solidFill>
                <a:latin typeface="Raleway" pitchFamily="2" charset="0"/>
              </a:rPr>
              <a:t>- Irrelevant variables can be variables may be included (e.g., x7, x8, x3, etc.). included (e.g., x7, x8, x3, x5, x6, etc.)</a:t>
            </a:r>
          </a:p>
        </p:txBody>
      </p:sp>
    </p:spTree>
    <p:extLst>
      <p:ext uri="{BB962C8B-B14F-4D97-AF65-F5344CB8AC3E}">
        <p14:creationId xmlns:p14="http://schemas.microsoft.com/office/powerpoint/2010/main" val="950018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Random Forest</a:t>
            </a:r>
          </a:p>
        </p:txBody>
      </p:sp>
      <p:sp>
        <p:nvSpPr>
          <p:cNvPr id="86" name="Google Shape;86;p13"/>
          <p:cNvSpPr txBox="1">
            <a:spLocks noGrp="1"/>
          </p:cNvSpPr>
          <p:nvPr>
            <p:ph type="ctrTitle"/>
          </p:nvPr>
        </p:nvSpPr>
        <p:spPr>
          <a:xfrm>
            <a:off x="2324100" y="349124"/>
            <a:ext cx="4495800"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900" dirty="0"/>
              <a:t>Random Forest</a:t>
            </a:r>
            <a:br>
              <a:rPr lang="en-GB" sz="2900" dirty="0"/>
            </a:br>
            <a:r>
              <a:rPr lang="en-GB" sz="1400" dirty="0"/>
              <a:t>balance sheet</a:t>
            </a:r>
          </a:p>
        </p:txBody>
      </p:sp>
      <p:pic>
        <p:nvPicPr>
          <p:cNvPr id="4" name="Picture 3" descr="Text&#10;&#10;Description automatically generated">
            <a:extLst>
              <a:ext uri="{FF2B5EF4-FFF2-40B4-BE49-F238E27FC236}">
                <a16:creationId xmlns:a16="http://schemas.microsoft.com/office/drawing/2014/main" id="{1D5A1FDC-6820-E9FB-A4AD-B219DB2E4693}"/>
              </a:ext>
            </a:extLst>
          </p:cNvPr>
          <p:cNvPicPr>
            <a:picLocks noChangeAspect="1"/>
          </p:cNvPicPr>
          <p:nvPr/>
        </p:nvPicPr>
        <p:blipFill>
          <a:blip r:embed="rId3"/>
          <a:stretch>
            <a:fillRect/>
          </a:stretch>
        </p:blipFill>
        <p:spPr>
          <a:xfrm>
            <a:off x="1837330" y="679202"/>
            <a:ext cx="5822870" cy="3962969"/>
          </a:xfrm>
          <a:prstGeom prst="rect">
            <a:avLst/>
          </a:prstGeom>
        </p:spPr>
      </p:pic>
      <p:sp>
        <p:nvSpPr>
          <p:cNvPr id="7" name="Google Shape;89;p13">
            <a:extLst>
              <a:ext uri="{FF2B5EF4-FFF2-40B4-BE49-F238E27FC236}">
                <a16:creationId xmlns:a16="http://schemas.microsoft.com/office/drawing/2014/main" id="{ED332E21-CB2F-2BC2-8A66-D848AF4C0803}"/>
              </a:ext>
            </a:extLst>
          </p:cNvPr>
          <p:cNvSpPr txBox="1">
            <a:spLocks/>
          </p:cNvSpPr>
          <p:nvPr/>
        </p:nvSpPr>
        <p:spPr>
          <a:xfrm>
            <a:off x="3383587" y="1224432"/>
            <a:ext cx="3795135" cy="1580183"/>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 Good prediction performance</a:t>
            </a:r>
          </a:p>
          <a:p>
            <a:pPr marL="0" indent="0" algn="just"/>
            <a:r>
              <a:rPr lang="en-GB" sz="1200" dirty="0">
                <a:solidFill>
                  <a:schemeClr val="bg2"/>
                </a:solidFill>
                <a:latin typeface="Raleway" pitchFamily="2" charset="0"/>
              </a:rPr>
              <a:t>- Simple parameterization (B and m)</a:t>
            </a:r>
          </a:p>
          <a:p>
            <a:pPr marL="0" indent="0" algn="just"/>
            <a:r>
              <a:rPr lang="en-GB" sz="1200" dirty="0">
                <a:solidFill>
                  <a:schemeClr val="bg2"/>
                </a:solidFill>
                <a:latin typeface="Raleway" pitchFamily="2" charset="0"/>
              </a:rPr>
              <a:t>- No overfitting problem (we can increase B)</a:t>
            </a:r>
          </a:p>
          <a:p>
            <a:pPr marL="0" indent="0" algn="just"/>
            <a:r>
              <a:rPr lang="en-GB" sz="1200" dirty="0">
                <a:solidFill>
                  <a:schemeClr val="bg2"/>
                </a:solidFill>
                <a:latin typeface="Raleway" pitchFamily="2" charset="0"/>
              </a:rPr>
              <a:t>- Measurement of the importance of the variables</a:t>
            </a:r>
          </a:p>
          <a:p>
            <a:pPr marL="0" indent="0" algn="just"/>
            <a:r>
              <a:rPr lang="en-GB" sz="1200" dirty="0">
                <a:solidFill>
                  <a:schemeClr val="bg2"/>
                </a:solidFill>
                <a:latin typeface="Raleway" pitchFamily="2" charset="0"/>
              </a:rPr>
              <a:t>- Evaluation of the integrated error (OOB)</a:t>
            </a:r>
          </a:p>
          <a:p>
            <a:pPr marL="0" indent="0" algn="just"/>
            <a:r>
              <a:rPr lang="en-GB" sz="1200" dirty="0">
                <a:solidFill>
                  <a:schemeClr val="bg2"/>
                </a:solidFill>
                <a:latin typeface="Raleway" pitchFamily="2" charset="0"/>
              </a:rPr>
              <a:t>- Possibility of parallel programming</a:t>
            </a:r>
          </a:p>
        </p:txBody>
      </p:sp>
      <p:sp>
        <p:nvSpPr>
          <p:cNvPr id="8" name="Google Shape;89;p13">
            <a:extLst>
              <a:ext uri="{FF2B5EF4-FFF2-40B4-BE49-F238E27FC236}">
                <a16:creationId xmlns:a16="http://schemas.microsoft.com/office/drawing/2014/main" id="{6C6BE2C0-28BF-5160-6650-FA04259F5AED}"/>
              </a:ext>
            </a:extLst>
          </p:cNvPr>
          <p:cNvSpPr txBox="1">
            <a:spLocks/>
          </p:cNvSpPr>
          <p:nvPr/>
        </p:nvSpPr>
        <p:spPr>
          <a:xfrm>
            <a:off x="3451826" y="3128976"/>
            <a:ext cx="3003565" cy="69239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50" dirty="0">
                <a:solidFill>
                  <a:schemeClr val="bg2"/>
                </a:solidFill>
                <a:latin typeface="Raleway" pitchFamily="2" charset="0"/>
              </a:rPr>
              <a:t>- Problem if the number of relevant variables is very small in absolute terms and relative to the total number of variables</a:t>
            </a:r>
          </a:p>
        </p:txBody>
      </p:sp>
      <p:sp>
        <p:nvSpPr>
          <p:cNvPr id="9" name="Google Shape;89;p13">
            <a:extLst>
              <a:ext uri="{FF2B5EF4-FFF2-40B4-BE49-F238E27FC236}">
                <a16:creationId xmlns:a16="http://schemas.microsoft.com/office/drawing/2014/main" id="{BD6AD923-6D48-2851-3C49-46822785E4F7}"/>
              </a:ext>
            </a:extLst>
          </p:cNvPr>
          <p:cNvSpPr txBox="1">
            <a:spLocks/>
          </p:cNvSpPr>
          <p:nvPr/>
        </p:nvSpPr>
        <p:spPr>
          <a:xfrm>
            <a:off x="3451826" y="3885573"/>
            <a:ext cx="2635076" cy="69239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50" dirty="0">
                <a:solidFill>
                  <a:schemeClr val="bg2"/>
                </a:solidFill>
                <a:latin typeface="Raleway" pitchFamily="2" charset="0"/>
              </a:rPr>
              <a:t>Deployment of such a model remains complicated.</a:t>
            </a:r>
          </a:p>
        </p:txBody>
      </p:sp>
      <p:sp>
        <p:nvSpPr>
          <p:cNvPr id="11" name="Google Shape;89;p13">
            <a:extLst>
              <a:ext uri="{FF2B5EF4-FFF2-40B4-BE49-F238E27FC236}">
                <a16:creationId xmlns:a16="http://schemas.microsoft.com/office/drawing/2014/main" id="{5B9A7883-A70F-CDE9-67A3-B1163C43956E}"/>
              </a:ext>
            </a:extLst>
          </p:cNvPr>
          <p:cNvSpPr txBox="1">
            <a:spLocks/>
          </p:cNvSpPr>
          <p:nvPr/>
        </p:nvSpPr>
        <p:spPr>
          <a:xfrm>
            <a:off x="6455391" y="3060737"/>
            <a:ext cx="1501254" cy="692397"/>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50" dirty="0">
                <a:solidFill>
                  <a:srgbClr val="9D9A12"/>
                </a:solidFill>
                <a:latin typeface="Raleway" pitchFamily="2" charset="0"/>
              </a:rPr>
              <a:t>Because individual trees individual trees may not perform well.</a:t>
            </a:r>
          </a:p>
        </p:txBody>
      </p:sp>
      <p:sp>
        <p:nvSpPr>
          <p:cNvPr id="12" name="Google Shape;89;p13">
            <a:extLst>
              <a:ext uri="{FF2B5EF4-FFF2-40B4-BE49-F238E27FC236}">
                <a16:creationId xmlns:a16="http://schemas.microsoft.com/office/drawing/2014/main" id="{E24A3F9E-B139-2B0F-845A-50A7AE7DB0BC}"/>
              </a:ext>
            </a:extLst>
          </p:cNvPr>
          <p:cNvSpPr txBox="1">
            <a:spLocks/>
          </p:cNvSpPr>
          <p:nvPr/>
        </p:nvSpPr>
        <p:spPr>
          <a:xfrm>
            <a:off x="6069272" y="3885573"/>
            <a:ext cx="1632125" cy="692397"/>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50" dirty="0">
                <a:solidFill>
                  <a:srgbClr val="9D9A12"/>
                </a:solidFill>
                <a:latin typeface="Raleway" pitchFamily="2" charset="0"/>
              </a:rPr>
              <a:t>especially if you must implement it yourself in the information system.</a:t>
            </a:r>
          </a:p>
        </p:txBody>
      </p:sp>
      <p:sp>
        <p:nvSpPr>
          <p:cNvPr id="13" name="Google Shape;89;p13">
            <a:extLst>
              <a:ext uri="{FF2B5EF4-FFF2-40B4-BE49-F238E27FC236}">
                <a16:creationId xmlns:a16="http://schemas.microsoft.com/office/drawing/2014/main" id="{987AAA29-8490-C96F-76D6-D747349AB995}"/>
              </a:ext>
            </a:extLst>
          </p:cNvPr>
          <p:cNvSpPr txBox="1">
            <a:spLocks/>
          </p:cNvSpPr>
          <p:nvPr/>
        </p:nvSpPr>
        <p:spPr>
          <a:xfrm>
            <a:off x="1837330" y="1576174"/>
            <a:ext cx="1355039" cy="91766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2400" b="1" dirty="0">
                <a:solidFill>
                  <a:schemeClr val="accent5"/>
                </a:solidFill>
                <a:latin typeface="Raleway" pitchFamily="2" charset="0"/>
              </a:rPr>
              <a:t>Pros</a:t>
            </a:r>
          </a:p>
        </p:txBody>
      </p:sp>
      <p:sp>
        <p:nvSpPr>
          <p:cNvPr id="14" name="Google Shape;89;p13">
            <a:extLst>
              <a:ext uri="{FF2B5EF4-FFF2-40B4-BE49-F238E27FC236}">
                <a16:creationId xmlns:a16="http://schemas.microsoft.com/office/drawing/2014/main" id="{D9C5C4F4-4FCC-FED2-28E9-12B4C756C0B3}"/>
              </a:ext>
            </a:extLst>
          </p:cNvPr>
          <p:cNvSpPr txBox="1">
            <a:spLocks/>
          </p:cNvSpPr>
          <p:nvPr/>
        </p:nvSpPr>
        <p:spPr>
          <a:xfrm>
            <a:off x="1882411" y="3294299"/>
            <a:ext cx="1355039" cy="91766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2400" b="1" dirty="0">
                <a:solidFill>
                  <a:schemeClr val="accent5"/>
                </a:solidFill>
                <a:latin typeface="Raleway" pitchFamily="2" charset="0"/>
              </a:rPr>
              <a:t>Cons</a:t>
            </a:r>
          </a:p>
        </p:txBody>
      </p:sp>
    </p:spTree>
    <p:extLst>
      <p:ext uri="{BB962C8B-B14F-4D97-AF65-F5344CB8AC3E}">
        <p14:creationId xmlns:p14="http://schemas.microsoft.com/office/powerpoint/2010/main" val="1872759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6450" y="1215625"/>
            <a:ext cx="7688100" cy="90660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dirty="0"/>
              <a:t>Boosting</a:t>
            </a:r>
          </a:p>
        </p:txBody>
      </p:sp>
      <p:sp>
        <p:nvSpPr>
          <p:cNvPr id="89" name="Google Shape;89;p13"/>
          <p:cNvSpPr txBox="1">
            <a:spLocks noGrp="1"/>
          </p:cNvSpPr>
          <p:nvPr>
            <p:ph type="subTitle" idx="1"/>
          </p:nvPr>
        </p:nvSpPr>
        <p:spPr>
          <a:xfrm>
            <a:off x="2822400" y="0"/>
            <a:ext cx="3385200"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Boosting</a:t>
            </a:r>
          </a:p>
        </p:txBody>
      </p:sp>
      <p:pic>
        <p:nvPicPr>
          <p:cNvPr id="90" name="Google Shape;90;p13"/>
          <p:cNvPicPr preferRelativeResize="0"/>
          <p:nvPr/>
        </p:nvPicPr>
        <p:blipFill>
          <a:blip r:embed="rId3">
            <a:alphaModFix/>
          </a:blip>
          <a:stretch>
            <a:fillRect/>
          </a:stretch>
        </p:blipFill>
        <p:spPr>
          <a:xfrm>
            <a:off x="7506269" y="543375"/>
            <a:ext cx="1501156" cy="1462845"/>
          </a:xfrm>
          <a:prstGeom prst="rect">
            <a:avLst/>
          </a:prstGeom>
          <a:noFill/>
          <a:ln>
            <a:noFill/>
          </a:ln>
        </p:spPr>
      </p:pic>
      <p:sp>
        <p:nvSpPr>
          <p:cNvPr id="3" name="Google Shape;89;p13">
            <a:extLst>
              <a:ext uri="{FF2B5EF4-FFF2-40B4-BE49-F238E27FC236}">
                <a16:creationId xmlns:a16="http://schemas.microsoft.com/office/drawing/2014/main" id="{9BB00167-5529-97C4-4AAF-70B809217D96}"/>
              </a:ext>
            </a:extLst>
          </p:cNvPr>
          <p:cNvSpPr txBox="1">
            <a:spLocks/>
          </p:cNvSpPr>
          <p:nvPr/>
        </p:nvSpPr>
        <p:spPr>
          <a:xfrm>
            <a:off x="726450" y="1778400"/>
            <a:ext cx="4400064" cy="10903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dirty="0">
                <a:solidFill>
                  <a:schemeClr val="bg2"/>
                </a:solidFill>
              </a:rPr>
              <a:t>Freund &amp; Schapire - ADABOOST (1996)</a:t>
            </a:r>
            <a:endParaRPr lang="en-GB" sz="1400" dirty="0">
              <a:solidFill>
                <a:schemeClr val="bg2"/>
              </a:solidFill>
            </a:endParaRPr>
          </a:p>
        </p:txBody>
      </p:sp>
      <p:pic>
        <p:nvPicPr>
          <p:cNvPr id="4" name="Picture 3" descr="A picture containing icon&#10;&#10;Description automatically generated">
            <a:extLst>
              <a:ext uri="{FF2B5EF4-FFF2-40B4-BE49-F238E27FC236}">
                <a16:creationId xmlns:a16="http://schemas.microsoft.com/office/drawing/2014/main" id="{2329C7DF-59B1-3C25-6DE9-7AA048C8B59A}"/>
              </a:ext>
            </a:extLst>
          </p:cNvPr>
          <p:cNvPicPr>
            <a:picLocks noChangeAspect="1"/>
          </p:cNvPicPr>
          <p:nvPr/>
        </p:nvPicPr>
        <p:blipFill>
          <a:blip r:embed="rId4"/>
          <a:stretch>
            <a:fillRect/>
          </a:stretch>
        </p:blipFill>
        <p:spPr>
          <a:xfrm>
            <a:off x="1474875" y="2568995"/>
            <a:ext cx="6191250" cy="2047875"/>
          </a:xfrm>
          <a:prstGeom prst="rect">
            <a:avLst/>
          </a:prstGeom>
        </p:spPr>
      </p:pic>
      <p:sp>
        <p:nvSpPr>
          <p:cNvPr id="5" name="Google Shape;89;p13">
            <a:extLst>
              <a:ext uri="{FF2B5EF4-FFF2-40B4-BE49-F238E27FC236}">
                <a16:creationId xmlns:a16="http://schemas.microsoft.com/office/drawing/2014/main" id="{EDD6CC6C-8721-485C-556A-E61B6957CC38}"/>
              </a:ext>
            </a:extLst>
          </p:cNvPr>
          <p:cNvSpPr txBox="1">
            <a:spLocks/>
          </p:cNvSpPr>
          <p:nvPr/>
        </p:nvSpPr>
        <p:spPr>
          <a:xfrm>
            <a:off x="7137779" y="2770334"/>
            <a:ext cx="1214652" cy="10903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400" dirty="0">
              <a:solidFill>
                <a:schemeClr val="bg2"/>
              </a:solidFill>
            </a:endParaRPr>
          </a:p>
        </p:txBody>
      </p:sp>
    </p:spTree>
    <p:extLst>
      <p:ext uri="{BB962C8B-B14F-4D97-AF65-F5344CB8AC3E}">
        <p14:creationId xmlns:p14="http://schemas.microsoft.com/office/powerpoint/2010/main" val="205239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Boosting</a:t>
            </a:r>
          </a:p>
        </p:txBody>
      </p:sp>
      <p:sp>
        <p:nvSpPr>
          <p:cNvPr id="86" name="Google Shape;86;p13"/>
          <p:cNvSpPr txBox="1">
            <a:spLocks noGrp="1"/>
          </p:cNvSpPr>
          <p:nvPr>
            <p:ph type="ctrTitle"/>
          </p:nvPr>
        </p:nvSpPr>
        <p:spPr>
          <a:xfrm>
            <a:off x="2324100" y="349124"/>
            <a:ext cx="4495800"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900" dirty="0"/>
              <a:t>Boosting</a:t>
            </a:r>
            <a:br>
              <a:rPr lang="en-GB" sz="2900" dirty="0"/>
            </a:br>
            <a:r>
              <a:rPr lang="en-GB" sz="1400" dirty="0"/>
              <a:t>Ideas</a:t>
            </a:r>
          </a:p>
        </p:txBody>
      </p:sp>
      <p:pic>
        <p:nvPicPr>
          <p:cNvPr id="3" name="Picture 2" descr="Text&#10;&#10;Description automatically generated">
            <a:extLst>
              <a:ext uri="{FF2B5EF4-FFF2-40B4-BE49-F238E27FC236}">
                <a16:creationId xmlns:a16="http://schemas.microsoft.com/office/drawing/2014/main" id="{C08A9242-C2E5-9D5F-EAA2-3A5DEAE59D79}"/>
              </a:ext>
            </a:extLst>
          </p:cNvPr>
          <p:cNvPicPr>
            <a:picLocks noChangeAspect="1"/>
          </p:cNvPicPr>
          <p:nvPr/>
        </p:nvPicPr>
        <p:blipFill>
          <a:blip r:embed="rId3"/>
          <a:stretch>
            <a:fillRect/>
          </a:stretch>
        </p:blipFill>
        <p:spPr>
          <a:xfrm>
            <a:off x="1970322" y="1008626"/>
            <a:ext cx="5420074" cy="3970077"/>
          </a:xfrm>
          <a:prstGeom prst="rect">
            <a:avLst/>
          </a:prstGeom>
        </p:spPr>
      </p:pic>
      <p:sp>
        <p:nvSpPr>
          <p:cNvPr id="5" name="Google Shape;89;p13">
            <a:extLst>
              <a:ext uri="{FF2B5EF4-FFF2-40B4-BE49-F238E27FC236}">
                <a16:creationId xmlns:a16="http://schemas.microsoft.com/office/drawing/2014/main" id="{F49F465A-EF34-1CFD-5B5C-D4DFC57C0EF6}"/>
              </a:ext>
            </a:extLst>
          </p:cNvPr>
          <p:cNvSpPr txBox="1">
            <a:spLocks/>
          </p:cNvSpPr>
          <p:nvPr/>
        </p:nvSpPr>
        <p:spPr>
          <a:xfrm>
            <a:off x="3704310" y="1066030"/>
            <a:ext cx="3638186" cy="660156"/>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Always learn on different versions of the data. But better direct the learning by focusing on the misclassified individuals in the previous step.</a:t>
            </a:r>
          </a:p>
        </p:txBody>
      </p:sp>
      <p:sp>
        <p:nvSpPr>
          <p:cNvPr id="6" name="Google Shape;89;p13">
            <a:extLst>
              <a:ext uri="{FF2B5EF4-FFF2-40B4-BE49-F238E27FC236}">
                <a16:creationId xmlns:a16="http://schemas.microsoft.com/office/drawing/2014/main" id="{D1CC1CD1-E469-4126-4AE2-EF15A11A17D7}"/>
              </a:ext>
            </a:extLst>
          </p:cNvPr>
          <p:cNvSpPr txBox="1">
            <a:spLocks/>
          </p:cNvSpPr>
          <p:nvPr/>
        </p:nvSpPr>
        <p:spPr>
          <a:xfrm>
            <a:off x="900752" y="1726186"/>
            <a:ext cx="7342496" cy="3360963"/>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b="1" dirty="0">
                <a:solidFill>
                  <a:schemeClr val="accent3"/>
                </a:solidFill>
                <a:latin typeface="Raleway" pitchFamily="2" charset="0"/>
              </a:rPr>
              <a:t>Weak learners</a:t>
            </a:r>
            <a:r>
              <a:rPr lang="en-GB" sz="1200" dirty="0">
                <a:solidFill>
                  <a:schemeClr val="bg2"/>
                </a:solidFill>
                <a:latin typeface="Raleway" pitchFamily="2" charset="0"/>
              </a:rPr>
              <a:t>. Model that does just a little better than chance.</a:t>
            </a:r>
          </a:p>
          <a:p>
            <a:pPr marL="0" indent="0" algn="just"/>
            <a:endParaRPr lang="en-GB" sz="1200" dirty="0">
              <a:solidFill>
                <a:schemeClr val="bg2"/>
              </a:solidFill>
              <a:latin typeface="Raleway" pitchFamily="2" charset="0"/>
            </a:endParaRPr>
          </a:p>
          <a:p>
            <a:pPr marL="0" indent="0" algn="just"/>
            <a:r>
              <a:rPr lang="en-GB" sz="1200" b="1" dirty="0">
                <a:solidFill>
                  <a:schemeClr val="accent3"/>
                </a:solidFill>
                <a:latin typeface="Raleway" pitchFamily="2" charset="0"/>
              </a:rPr>
              <a:t>Boosting</a:t>
            </a:r>
            <a:r>
              <a:rPr lang="en-GB" sz="1200" dirty="0">
                <a:solidFill>
                  <a:schemeClr val="bg2"/>
                </a:solidFill>
                <a:latin typeface="Raleway" pitchFamily="2" charset="0"/>
              </a:rPr>
              <a:t>. Combining weak learners in an appropriate way produces a model that performs that is significantly better than each individual model.</a:t>
            </a:r>
          </a:p>
          <a:p>
            <a:pPr marL="0" indent="0" algn="just"/>
            <a:endParaRPr lang="en-GB" sz="1200" dirty="0">
              <a:solidFill>
                <a:schemeClr val="bg2"/>
              </a:solidFill>
              <a:latin typeface="Raleway" pitchFamily="2" charset="0"/>
            </a:endParaRPr>
          </a:p>
          <a:p>
            <a:pPr marL="0" indent="0" algn="just"/>
            <a:r>
              <a:rPr lang="en-GB" sz="1200" b="1" dirty="0">
                <a:solidFill>
                  <a:schemeClr val="accent3"/>
                </a:solidFill>
                <a:latin typeface="Raleway" pitchFamily="2" charset="0"/>
              </a:rPr>
              <a:t>Weighting of individuals</a:t>
            </a:r>
            <a:r>
              <a:rPr lang="en-GB" sz="1200" dirty="0">
                <a:solidFill>
                  <a:schemeClr val="bg2"/>
                </a:solidFill>
                <a:latin typeface="Raleway" pitchFamily="2" charset="0"/>
              </a:rPr>
              <a:t>. In step (b+1), the idea is to give a higher weight to the individuals poorly classified by Mb. The construction of the models is sequential.</a:t>
            </a:r>
          </a:p>
          <a:p>
            <a:pPr marL="0" indent="0" algn="just"/>
            <a:endParaRPr lang="en-GB" sz="1200" dirty="0">
              <a:solidFill>
                <a:schemeClr val="bg2"/>
              </a:solidFill>
              <a:latin typeface="Raleway" pitchFamily="2" charset="0"/>
            </a:endParaRPr>
          </a:p>
          <a:p>
            <a:pPr marL="0" indent="0" algn="just"/>
            <a:r>
              <a:rPr lang="en-GB" sz="1200" b="1" dirty="0">
                <a:solidFill>
                  <a:schemeClr val="accent3"/>
                </a:solidFill>
                <a:latin typeface="Raleway" pitchFamily="2" charset="0"/>
              </a:rPr>
              <a:t>Weighting of the models</a:t>
            </a:r>
            <a:r>
              <a:rPr lang="en-GB" sz="1200" dirty="0">
                <a:solidFill>
                  <a:schemeClr val="bg2"/>
                </a:solidFill>
                <a:latin typeface="Raleway" pitchFamily="2" charset="0"/>
              </a:rPr>
              <a:t>. Weighted voting system (according to the performance) in ranking. </a:t>
            </a:r>
          </a:p>
          <a:p>
            <a:pPr marL="0" indent="0" algn="just"/>
            <a:endParaRPr lang="en-GB" sz="1200" dirty="0">
              <a:solidFill>
                <a:schemeClr val="bg2"/>
              </a:solidFill>
              <a:latin typeface="Raleway" pitchFamily="2" charset="0"/>
            </a:endParaRPr>
          </a:p>
          <a:p>
            <a:pPr marL="0" indent="0" algn="just"/>
            <a:r>
              <a:rPr lang="en-GB" sz="1200" b="1" dirty="0">
                <a:solidFill>
                  <a:schemeClr val="accent3"/>
                </a:solidFill>
                <a:latin typeface="Raleway" pitchFamily="2" charset="0"/>
              </a:rPr>
              <a:t>Bias and variance</a:t>
            </a:r>
            <a:r>
              <a:rPr lang="en-GB" sz="1200" dirty="0">
                <a:solidFill>
                  <a:schemeClr val="bg2"/>
                </a:solidFill>
                <a:latin typeface="Raleway" pitchFamily="2" charset="0"/>
              </a:rPr>
              <a:t>. By orienting the learning at each step, boosting acts on the bias; by combining them, it acts on the variance.</a:t>
            </a:r>
          </a:p>
          <a:p>
            <a:pPr marL="0" indent="0" algn="just"/>
            <a:r>
              <a:rPr lang="en-GB" sz="1200" dirty="0">
                <a:solidFill>
                  <a:schemeClr val="bg2"/>
                </a:solidFill>
                <a:latin typeface="Raleway" pitchFamily="2" charset="0"/>
              </a:rPr>
              <a:t>Overlearning (overfitting). Boosting B does not lead to overlearning (see balance sheet).</a:t>
            </a:r>
          </a:p>
          <a:p>
            <a:pPr marL="0" indent="0" algn="just"/>
            <a:endParaRPr lang="en-GB" sz="1200" dirty="0">
              <a:solidFill>
                <a:schemeClr val="bg2"/>
              </a:solidFill>
              <a:latin typeface="Raleway" pitchFamily="2" charset="0"/>
            </a:endParaRPr>
          </a:p>
          <a:p>
            <a:pPr marL="0" indent="0" algn="just"/>
            <a:r>
              <a:rPr lang="en-GB" sz="1200" b="1" dirty="0">
                <a:solidFill>
                  <a:schemeClr val="accent3"/>
                </a:solidFill>
                <a:latin typeface="Raleway" pitchFamily="2" charset="0"/>
              </a:rPr>
              <a:t>Decision trees</a:t>
            </a:r>
            <a:r>
              <a:rPr lang="en-GB" sz="1200" dirty="0">
                <a:solidFill>
                  <a:schemeClr val="bg2"/>
                </a:solidFill>
                <a:latin typeface="Raleway" pitchFamily="2" charset="0"/>
              </a:rPr>
              <a:t>. Boosting can be applied to any type of model. But trees are advantageous because we can modulate the properties of the model (more or less depth - e.g., the number of trees in the model). </a:t>
            </a:r>
          </a:p>
        </p:txBody>
      </p:sp>
    </p:spTree>
    <p:extLst>
      <p:ext uri="{BB962C8B-B14F-4D97-AF65-F5344CB8AC3E}">
        <p14:creationId xmlns:p14="http://schemas.microsoft.com/office/powerpoint/2010/main" val="1981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Boosting</a:t>
            </a:r>
          </a:p>
        </p:txBody>
      </p:sp>
      <p:sp>
        <p:nvSpPr>
          <p:cNvPr id="86" name="Google Shape;86;p13"/>
          <p:cNvSpPr txBox="1">
            <a:spLocks noGrp="1"/>
          </p:cNvSpPr>
          <p:nvPr>
            <p:ph type="ctrTitle"/>
          </p:nvPr>
        </p:nvSpPr>
        <p:spPr>
          <a:xfrm>
            <a:off x="2324100" y="349124"/>
            <a:ext cx="4495800"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900" dirty="0"/>
              <a:t>Adaboost.M1</a:t>
            </a:r>
            <a:br>
              <a:rPr lang="en-GB" sz="2900" dirty="0"/>
            </a:br>
            <a:r>
              <a:rPr lang="en-GB" sz="1400" dirty="0"/>
              <a:t>Adaptive Boosting</a:t>
            </a:r>
          </a:p>
        </p:txBody>
      </p:sp>
      <p:pic>
        <p:nvPicPr>
          <p:cNvPr id="8" name="Picture 7" descr="Text&#10;&#10;Description automatically generated">
            <a:extLst>
              <a:ext uri="{FF2B5EF4-FFF2-40B4-BE49-F238E27FC236}">
                <a16:creationId xmlns:a16="http://schemas.microsoft.com/office/drawing/2014/main" id="{B1592228-853F-DAD1-67CD-536D226EBE41}"/>
              </a:ext>
            </a:extLst>
          </p:cNvPr>
          <p:cNvPicPr>
            <a:picLocks noChangeAspect="1"/>
          </p:cNvPicPr>
          <p:nvPr/>
        </p:nvPicPr>
        <p:blipFill>
          <a:blip r:embed="rId3"/>
          <a:stretch>
            <a:fillRect/>
          </a:stretch>
        </p:blipFill>
        <p:spPr>
          <a:xfrm>
            <a:off x="1845304" y="1128459"/>
            <a:ext cx="5453391" cy="3904275"/>
          </a:xfrm>
          <a:prstGeom prst="rect">
            <a:avLst/>
          </a:prstGeom>
        </p:spPr>
      </p:pic>
      <p:sp>
        <p:nvSpPr>
          <p:cNvPr id="9" name="Google Shape;89;p13">
            <a:extLst>
              <a:ext uri="{FF2B5EF4-FFF2-40B4-BE49-F238E27FC236}">
                <a16:creationId xmlns:a16="http://schemas.microsoft.com/office/drawing/2014/main" id="{318CA9E3-B9D8-8770-35FB-BF0E528F4B69}"/>
              </a:ext>
            </a:extLst>
          </p:cNvPr>
          <p:cNvSpPr txBox="1">
            <a:spLocks/>
          </p:cNvSpPr>
          <p:nvPr/>
        </p:nvSpPr>
        <p:spPr>
          <a:xfrm>
            <a:off x="3556186" y="1120046"/>
            <a:ext cx="4073105" cy="660156"/>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An algorithm primarily defined for binary problems Y = {+, -} but which can be applied to multi-class problems under certain restrictions.</a:t>
            </a:r>
          </a:p>
        </p:txBody>
      </p:sp>
      <p:sp>
        <p:nvSpPr>
          <p:cNvPr id="10" name="Google Shape;89;p13">
            <a:extLst>
              <a:ext uri="{FF2B5EF4-FFF2-40B4-BE49-F238E27FC236}">
                <a16:creationId xmlns:a16="http://schemas.microsoft.com/office/drawing/2014/main" id="{952AAFB0-75C4-7E98-3501-FF6A046A5CC6}"/>
              </a:ext>
            </a:extLst>
          </p:cNvPr>
          <p:cNvSpPr txBox="1">
            <a:spLocks/>
          </p:cNvSpPr>
          <p:nvPr/>
        </p:nvSpPr>
        <p:spPr>
          <a:xfrm>
            <a:off x="2239177" y="1792613"/>
            <a:ext cx="4966841" cy="2697500"/>
          </a:xfrm>
          <a:prstGeom prst="rect">
            <a:avLst/>
          </a:prstGeom>
          <a:solidFill>
            <a:schemeClr val="tx2"/>
          </a:solidFill>
          <a:ln>
            <a:solidFill>
              <a:schemeClr val="accent5"/>
            </a:solid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Input: B number of models, ALGO learning algorithm, Ω a data set of size n with y target with K modalities, X with p predictors.</a:t>
            </a:r>
          </a:p>
          <a:p>
            <a:pPr marL="0" indent="0" algn="just"/>
            <a:endParaRPr lang="en-GB" sz="1200" dirty="0">
              <a:solidFill>
                <a:schemeClr val="bg2"/>
              </a:solidFill>
              <a:latin typeface="Raleway" pitchFamily="2" charset="0"/>
            </a:endParaRPr>
          </a:p>
          <a:p>
            <a:pPr marL="0" indent="0" algn="just"/>
            <a:r>
              <a:rPr lang="en-GB" sz="1200" dirty="0">
                <a:solidFill>
                  <a:schemeClr val="bg2"/>
                </a:solidFill>
                <a:latin typeface="Raleway" pitchFamily="2" charset="0"/>
              </a:rPr>
              <a:t>MODELS = {}</a:t>
            </a:r>
          </a:p>
          <a:p>
            <a:pPr marL="0" indent="0" algn="just"/>
            <a:r>
              <a:rPr lang="en-GB" sz="1200" dirty="0">
                <a:solidFill>
                  <a:schemeClr val="bg2"/>
                </a:solidFill>
                <a:latin typeface="Raleway" pitchFamily="2" charset="0"/>
              </a:rPr>
              <a:t>Individuals are uniformly weighted ω</a:t>
            </a:r>
            <a:r>
              <a:rPr lang="en-GB" sz="800" dirty="0">
                <a:solidFill>
                  <a:schemeClr val="bg2"/>
                </a:solidFill>
                <a:latin typeface="Raleway" pitchFamily="2" charset="0"/>
              </a:rPr>
              <a:t>i</a:t>
            </a:r>
            <a:r>
              <a:rPr lang="en-GB" sz="1200" dirty="0">
                <a:solidFill>
                  <a:schemeClr val="bg2"/>
                </a:solidFill>
                <a:latin typeface="Raleway" pitchFamily="2" charset="0"/>
              </a:rPr>
              <a:t> = 1/n</a:t>
            </a:r>
          </a:p>
          <a:p>
            <a:pPr marL="0" indent="0" algn="just"/>
            <a:r>
              <a:rPr lang="en-GB" sz="1200" dirty="0">
                <a:solidFill>
                  <a:schemeClr val="bg2"/>
                </a:solidFill>
                <a:latin typeface="Raleway" pitchFamily="2" charset="0"/>
              </a:rPr>
              <a:t>For b = 1 to B Do</a:t>
            </a:r>
          </a:p>
          <a:p>
            <a:pPr marL="0" indent="0" algn="just"/>
            <a:r>
              <a:rPr lang="en-GB" sz="1200" dirty="0">
                <a:solidFill>
                  <a:schemeClr val="bg2"/>
                </a:solidFill>
                <a:latin typeface="Raleway" pitchFamily="2" charset="0"/>
              </a:rPr>
              <a:t>    Build a model Mb on Ω(ω</a:t>
            </a:r>
            <a:r>
              <a:rPr lang="en-GB" sz="800" dirty="0">
                <a:solidFill>
                  <a:schemeClr val="bg2"/>
                </a:solidFill>
                <a:latin typeface="Raleway" pitchFamily="2" charset="0"/>
              </a:rPr>
              <a:t>b</a:t>
            </a:r>
            <a:r>
              <a:rPr lang="en-GB" sz="1200" dirty="0">
                <a:solidFill>
                  <a:schemeClr val="bg2"/>
                </a:solidFill>
                <a:latin typeface="Raleway" pitchFamily="2" charset="0"/>
              </a:rPr>
              <a:t>) with ALGO (ω</a:t>
            </a:r>
            <a:r>
              <a:rPr lang="en-GB" sz="800" dirty="0">
                <a:solidFill>
                  <a:schemeClr val="bg2"/>
                </a:solidFill>
                <a:latin typeface="Raleway" pitchFamily="2" charset="0"/>
              </a:rPr>
              <a:t>b</a:t>
            </a:r>
            <a:r>
              <a:rPr lang="en-GB" sz="1200" dirty="0">
                <a:solidFill>
                  <a:schemeClr val="bg2"/>
                </a:solidFill>
                <a:latin typeface="Raleway" pitchFamily="2" charset="0"/>
              </a:rPr>
              <a:t> weighted in step b)</a:t>
            </a:r>
          </a:p>
          <a:p>
            <a:pPr marL="0" indent="0" algn="just"/>
            <a:r>
              <a:rPr lang="en-GB" sz="1200" dirty="0">
                <a:solidFill>
                  <a:schemeClr val="bg2"/>
                </a:solidFill>
                <a:latin typeface="Raleway" pitchFamily="2" charset="0"/>
              </a:rPr>
              <a:t>    Add Mb in MODELS</a:t>
            </a:r>
          </a:p>
          <a:p>
            <a:pPr marL="0" indent="0" algn="just"/>
            <a:r>
              <a:rPr lang="en-GB" sz="1200" dirty="0">
                <a:solidFill>
                  <a:schemeClr val="bg2"/>
                </a:solidFill>
                <a:latin typeface="Raleway" pitchFamily="2" charset="0"/>
              </a:rPr>
              <a:t>    Compute the weighted error rate for M</a:t>
            </a:r>
            <a:r>
              <a:rPr lang="en-GB" sz="800" dirty="0">
                <a:solidFill>
                  <a:schemeClr val="bg2"/>
                </a:solidFill>
                <a:latin typeface="Raleway" pitchFamily="2" charset="0"/>
              </a:rPr>
              <a:t>b</a:t>
            </a:r>
            <a:r>
              <a:rPr lang="en-GB" sz="1200" dirty="0">
                <a:solidFill>
                  <a:schemeClr val="bg2"/>
                </a:solidFill>
                <a:latin typeface="Raleway" pitchFamily="2" charset="0"/>
              </a:rPr>
              <a:t>:</a:t>
            </a:r>
          </a:p>
          <a:p>
            <a:pPr marL="0" indent="0" algn="just"/>
            <a:r>
              <a:rPr lang="en-GB" sz="1200" dirty="0">
                <a:solidFill>
                  <a:schemeClr val="bg2"/>
                </a:solidFill>
                <a:latin typeface="Raleway" pitchFamily="2" charset="0"/>
              </a:rPr>
              <a:t>    If ε</a:t>
            </a:r>
            <a:r>
              <a:rPr lang="en-GB" sz="800" dirty="0">
                <a:solidFill>
                  <a:schemeClr val="bg2"/>
                </a:solidFill>
                <a:latin typeface="Raleway" pitchFamily="2" charset="0"/>
              </a:rPr>
              <a:t>b</a:t>
            </a:r>
            <a:r>
              <a:rPr lang="en-GB" sz="1200" dirty="0">
                <a:solidFill>
                  <a:schemeClr val="bg2"/>
                </a:solidFill>
                <a:latin typeface="Raleway" pitchFamily="2" charset="0"/>
              </a:rPr>
              <a:t> &gt; 0.5 or ε</a:t>
            </a:r>
            <a:r>
              <a:rPr lang="en-GB" sz="800" dirty="0">
                <a:solidFill>
                  <a:schemeClr val="bg2"/>
                </a:solidFill>
                <a:latin typeface="Raleway" pitchFamily="2" charset="0"/>
              </a:rPr>
              <a:t>b</a:t>
            </a:r>
            <a:r>
              <a:rPr lang="en-GB" sz="1200" dirty="0">
                <a:solidFill>
                  <a:schemeClr val="bg2"/>
                </a:solidFill>
                <a:latin typeface="Raleway" pitchFamily="2" charset="0"/>
              </a:rPr>
              <a:t> = 0, stop the algorithm</a:t>
            </a:r>
          </a:p>
          <a:p>
            <a:pPr marL="0" indent="0" algn="just"/>
            <a:r>
              <a:rPr lang="en-GB" sz="1200" dirty="0">
                <a:solidFill>
                  <a:schemeClr val="bg2"/>
                </a:solidFill>
                <a:latin typeface="Raleway" pitchFamily="2" charset="0"/>
              </a:rPr>
              <a:t>    Otherwise</a:t>
            </a:r>
          </a:p>
          <a:p>
            <a:pPr marL="0" indent="0" algn="just"/>
            <a:r>
              <a:rPr lang="en-GB" sz="1200" dirty="0">
                <a:solidFill>
                  <a:schemeClr val="bg2"/>
                </a:solidFill>
                <a:latin typeface="Raleway" pitchFamily="2" charset="0"/>
              </a:rPr>
              <a:t>        Calculate</a:t>
            </a:r>
          </a:p>
          <a:p>
            <a:pPr marL="0" indent="0" algn="just"/>
            <a:r>
              <a:rPr lang="en-GB" sz="1200" dirty="0">
                <a:solidFill>
                  <a:schemeClr val="bg2"/>
                </a:solidFill>
                <a:latin typeface="Raleway" pitchFamily="2" charset="0"/>
              </a:rPr>
              <a:t>        The weights are updated</a:t>
            </a:r>
          </a:p>
          <a:p>
            <a:pPr marL="0" indent="0" algn="just"/>
            <a:r>
              <a:rPr lang="en-GB" sz="1200" dirty="0">
                <a:solidFill>
                  <a:schemeClr val="bg2"/>
                </a:solidFill>
                <a:latin typeface="Raleway" pitchFamily="2" charset="0"/>
              </a:rPr>
              <a:t>        And normalized so that the sum is 1</a:t>
            </a:r>
          </a:p>
          <a:p>
            <a:pPr marL="0" indent="0" algn="just"/>
            <a:r>
              <a:rPr lang="en-GB" sz="1200" dirty="0">
                <a:solidFill>
                  <a:schemeClr val="bg2"/>
                </a:solidFill>
                <a:latin typeface="Raleway" pitchFamily="2" charset="0"/>
              </a:rPr>
              <a:t>End For</a:t>
            </a:r>
          </a:p>
        </p:txBody>
      </p:sp>
      <p:sp>
        <p:nvSpPr>
          <p:cNvPr id="11" name="Google Shape;89;p13">
            <a:extLst>
              <a:ext uri="{FF2B5EF4-FFF2-40B4-BE49-F238E27FC236}">
                <a16:creationId xmlns:a16="http://schemas.microsoft.com/office/drawing/2014/main" id="{F12F149F-5B6F-FEFF-E53C-ACD5CB96161C}"/>
              </a:ext>
            </a:extLst>
          </p:cNvPr>
          <p:cNvSpPr txBox="1">
            <a:spLocks/>
          </p:cNvSpPr>
          <p:nvPr/>
        </p:nvSpPr>
        <p:spPr>
          <a:xfrm rot="16200000">
            <a:off x="906921" y="2919029"/>
            <a:ext cx="2102728" cy="444668"/>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2000" b="1" dirty="0">
                <a:solidFill>
                  <a:schemeClr val="accent5"/>
                </a:solidFill>
                <a:latin typeface="Raleway" pitchFamily="2" charset="0"/>
              </a:rPr>
              <a:t>learning</a:t>
            </a:r>
          </a:p>
        </p:txBody>
      </p:sp>
      <p:sp>
        <p:nvSpPr>
          <p:cNvPr id="12" name="Google Shape;89;p13">
            <a:extLst>
              <a:ext uri="{FF2B5EF4-FFF2-40B4-BE49-F238E27FC236}">
                <a16:creationId xmlns:a16="http://schemas.microsoft.com/office/drawing/2014/main" id="{5F150324-577D-1565-BBC1-9E9EA80115FD}"/>
              </a:ext>
            </a:extLst>
          </p:cNvPr>
          <p:cNvSpPr txBox="1">
            <a:spLocks/>
          </p:cNvSpPr>
          <p:nvPr/>
        </p:nvSpPr>
        <p:spPr>
          <a:xfrm>
            <a:off x="2239177" y="4510585"/>
            <a:ext cx="5028256" cy="620974"/>
          </a:xfrm>
          <a:prstGeom prst="rect">
            <a:avLst/>
          </a:prstGeom>
          <a:solidFill>
            <a:schemeClr val="tx2"/>
          </a:solid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b="1" u="sng" dirty="0">
                <a:solidFill>
                  <a:schemeClr val="bg2"/>
                </a:solidFill>
                <a:latin typeface="Raleway" pitchFamily="2" charset="0"/>
              </a:rPr>
              <a:t>Remark</a:t>
            </a:r>
            <a:r>
              <a:rPr lang="en-GB" sz="1200" b="1" dirty="0">
                <a:solidFill>
                  <a:schemeClr val="bg2"/>
                </a:solidFill>
                <a:latin typeface="Raleway" pitchFamily="2" charset="0"/>
              </a:rPr>
              <a:t> : </a:t>
            </a:r>
            <a:r>
              <a:rPr lang="en-GB" sz="1200" dirty="0">
                <a:solidFill>
                  <a:schemeClr val="bg2"/>
                </a:solidFill>
                <a:latin typeface="Raleway" pitchFamily="2" charset="0"/>
              </a:rPr>
              <a:t>If (b &gt; 0.5), we switch to negative weights, hence the stop. This condition, natural in a binary framework (K = 2), becomes very restrictive in multi-class (K &gt; 2). The learner must do much better than "weak".</a:t>
            </a:r>
          </a:p>
        </p:txBody>
      </p:sp>
    </p:spTree>
    <p:extLst>
      <p:ext uri="{BB962C8B-B14F-4D97-AF65-F5344CB8AC3E}">
        <p14:creationId xmlns:p14="http://schemas.microsoft.com/office/powerpoint/2010/main" val="2184023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4114800" y="364364"/>
            <a:ext cx="914400" cy="567281"/>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2400" dirty="0"/>
              <a:t>Data</a:t>
            </a:r>
            <a:endParaRPr lang="en-GB" sz="2000" dirty="0"/>
          </a:p>
        </p:txBody>
      </p:sp>
      <p:sp>
        <p:nvSpPr>
          <p:cNvPr id="4" name="Google Shape;89;p13">
            <a:extLst>
              <a:ext uri="{FF2B5EF4-FFF2-40B4-BE49-F238E27FC236}">
                <a16:creationId xmlns:a16="http://schemas.microsoft.com/office/drawing/2014/main" id="{3F33B1E8-4E47-603B-04F5-FBB1271F9E0B}"/>
              </a:ext>
            </a:extLst>
          </p:cNvPr>
          <p:cNvSpPr txBox="1">
            <a:spLocks/>
          </p:cNvSpPr>
          <p:nvPr/>
        </p:nvSpPr>
        <p:spPr>
          <a:xfrm>
            <a:off x="1824113" y="1024520"/>
            <a:ext cx="2898011" cy="5672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dirty="0">
              <a:solidFill>
                <a:schemeClr val="bg2"/>
              </a:solidFill>
            </a:endParaRPr>
          </a:p>
        </p:txBody>
      </p:sp>
      <p:pic>
        <p:nvPicPr>
          <p:cNvPr id="6" name="Picture 5" descr="A picture containing graphical user interface&#10;&#10;Description automatically generated">
            <a:extLst>
              <a:ext uri="{FF2B5EF4-FFF2-40B4-BE49-F238E27FC236}">
                <a16:creationId xmlns:a16="http://schemas.microsoft.com/office/drawing/2014/main" id="{75009CBE-4DFA-67EC-F50B-D9F2447E7FB9}"/>
              </a:ext>
            </a:extLst>
          </p:cNvPr>
          <p:cNvPicPr>
            <a:picLocks noChangeAspect="1"/>
          </p:cNvPicPr>
          <p:nvPr/>
        </p:nvPicPr>
        <p:blipFill>
          <a:blip r:embed="rId3"/>
          <a:stretch>
            <a:fillRect/>
          </a:stretch>
        </p:blipFill>
        <p:spPr>
          <a:xfrm>
            <a:off x="1763799" y="771099"/>
            <a:ext cx="5813386" cy="4372401"/>
          </a:xfrm>
          <a:prstGeom prst="rect">
            <a:avLst/>
          </a:prstGeom>
        </p:spPr>
      </p:pic>
      <p:sp>
        <p:nvSpPr>
          <p:cNvPr id="12" name="Google Shape;89;p13">
            <a:extLst>
              <a:ext uri="{FF2B5EF4-FFF2-40B4-BE49-F238E27FC236}">
                <a16:creationId xmlns:a16="http://schemas.microsoft.com/office/drawing/2014/main" id="{DA6B3B8B-A407-1A9D-75FA-E7FC572BF002}"/>
              </a:ext>
            </a:extLst>
          </p:cNvPr>
          <p:cNvSpPr txBox="1">
            <a:spLocks/>
          </p:cNvSpPr>
          <p:nvPr/>
        </p:nvSpPr>
        <p:spPr>
          <a:xfrm>
            <a:off x="2743200" y="4155367"/>
            <a:ext cx="4572000" cy="988133"/>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200" dirty="0">
                <a:solidFill>
                  <a:schemeClr val="bg2"/>
                </a:solidFill>
              </a:rPr>
              <a:t>	Y = "</a:t>
            </a:r>
            <a:r>
              <a:rPr lang="en-GB" sz="1200" dirty="0">
                <a:solidFill>
                  <a:schemeClr val="accent5"/>
                </a:solidFill>
              </a:rPr>
              <a:t>blue</a:t>
            </a:r>
            <a:r>
              <a:rPr lang="en-GB" sz="1200" dirty="0">
                <a:solidFill>
                  <a:schemeClr val="bg2"/>
                </a:solidFill>
              </a:rPr>
              <a:t>”</a:t>
            </a:r>
          </a:p>
          <a:p>
            <a:pPr marL="0" indent="0"/>
            <a:r>
              <a:rPr lang="en-GB" sz="1200" dirty="0">
                <a:solidFill>
                  <a:schemeClr val="bg2"/>
                </a:solidFill>
              </a:rPr>
              <a:t>	        if (1) x2 &gt; 2 * x1 for x1 &lt; 0.5</a:t>
            </a:r>
          </a:p>
          <a:p>
            <a:pPr marL="0" indent="0"/>
            <a:r>
              <a:rPr lang="en-GB" sz="1200" dirty="0">
                <a:solidFill>
                  <a:schemeClr val="bg2"/>
                </a:solidFill>
              </a:rPr>
              <a:t>	        or (2) x2 &gt; (2 - 2 * x1) for x1 ≥ 0.5</a:t>
            </a:r>
          </a:p>
          <a:p>
            <a:pPr marL="0" indent="0"/>
            <a:r>
              <a:rPr lang="en-GB" sz="1200" dirty="0">
                <a:solidFill>
                  <a:schemeClr val="bg2"/>
                </a:solidFill>
              </a:rPr>
              <a:t>	"</a:t>
            </a:r>
            <a:r>
              <a:rPr lang="en-GB" sz="1200" dirty="0">
                <a:solidFill>
                  <a:srgbClr val="C00000"/>
                </a:solidFill>
              </a:rPr>
              <a:t>red</a:t>
            </a:r>
            <a:r>
              <a:rPr lang="en-GB" sz="1200" dirty="0">
                <a:solidFill>
                  <a:schemeClr val="bg2"/>
                </a:solidFill>
              </a:rPr>
              <a:t>" otherwise </a:t>
            </a:r>
          </a:p>
        </p:txBody>
      </p:sp>
      <p:sp>
        <p:nvSpPr>
          <p:cNvPr id="13" name="Google Shape;89;p13">
            <a:extLst>
              <a:ext uri="{FF2B5EF4-FFF2-40B4-BE49-F238E27FC236}">
                <a16:creationId xmlns:a16="http://schemas.microsoft.com/office/drawing/2014/main" id="{787D9D36-B122-E636-38FC-5462F3BEE026}"/>
              </a:ext>
            </a:extLst>
          </p:cNvPr>
          <p:cNvSpPr txBox="1">
            <a:spLocks/>
          </p:cNvSpPr>
          <p:nvPr/>
        </p:nvSpPr>
        <p:spPr>
          <a:xfrm>
            <a:off x="1931204" y="1061621"/>
            <a:ext cx="1406356" cy="68421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200" dirty="0">
              <a:solidFill>
                <a:schemeClr val="bg2"/>
              </a:solidFill>
            </a:endParaRPr>
          </a:p>
        </p:txBody>
      </p:sp>
      <p:sp>
        <p:nvSpPr>
          <p:cNvPr id="11" name="Google Shape;89;p13">
            <a:extLst>
              <a:ext uri="{FF2B5EF4-FFF2-40B4-BE49-F238E27FC236}">
                <a16:creationId xmlns:a16="http://schemas.microsoft.com/office/drawing/2014/main" id="{29E2035D-7030-15E6-6FB8-163BE758B876}"/>
              </a:ext>
            </a:extLst>
          </p:cNvPr>
          <p:cNvSpPr txBox="1">
            <a:spLocks/>
          </p:cNvSpPr>
          <p:nvPr/>
        </p:nvSpPr>
        <p:spPr>
          <a:xfrm>
            <a:off x="2743200" y="771098"/>
            <a:ext cx="4637001" cy="116005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Artificial data generated to illustrate our point: </a:t>
            </a:r>
            <a:r>
              <a:rPr lang="en-GB" sz="1200" dirty="0" err="1">
                <a:solidFill>
                  <a:schemeClr val="bg2"/>
                </a:solidFill>
              </a:rPr>
              <a:t>napp</a:t>
            </a:r>
            <a:r>
              <a:rPr lang="en-GB" sz="1200" dirty="0">
                <a:solidFill>
                  <a:schemeClr val="bg2"/>
                </a:solidFill>
              </a:rPr>
              <a:t> = 100 individuals for learning, </a:t>
            </a:r>
            <a:r>
              <a:rPr lang="en-GB" sz="1200" dirty="0" err="1">
                <a:solidFill>
                  <a:schemeClr val="bg2"/>
                </a:solidFill>
              </a:rPr>
              <a:t>ntest</a:t>
            </a:r>
            <a:r>
              <a:rPr lang="en-GB" sz="1200" dirty="0">
                <a:solidFill>
                  <a:schemeClr val="bg2"/>
                </a:solidFill>
              </a:rPr>
              <a:t> = 5000 for evaluation; p = 10 predictor variables, of which 2 are relevant (x1 and x2 ); 2-class problem; no noise on the class.</a:t>
            </a:r>
          </a:p>
        </p:txBody>
      </p:sp>
      <p:sp>
        <p:nvSpPr>
          <p:cNvPr id="16" name="Google Shape;89;p13">
            <a:extLst>
              <a:ext uri="{FF2B5EF4-FFF2-40B4-BE49-F238E27FC236}">
                <a16:creationId xmlns:a16="http://schemas.microsoft.com/office/drawing/2014/main" id="{4EC846A0-A80A-8C7F-3EBC-FAD5AE874DA7}"/>
              </a:ext>
            </a:extLst>
          </p:cNvPr>
          <p:cNvSpPr txBox="1">
            <a:spLocks noGrp="1"/>
          </p:cNvSpPr>
          <p:nvPr>
            <p:ph type="subTitle" idx="1"/>
          </p:nvPr>
        </p:nvSpPr>
        <p:spPr>
          <a:xfrm>
            <a:off x="2240239" y="0"/>
            <a:ext cx="4549522"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Bagging – Random Forest – Boosting </a:t>
            </a:r>
          </a:p>
        </p:txBody>
      </p:sp>
    </p:spTree>
    <p:extLst>
      <p:ext uri="{BB962C8B-B14F-4D97-AF65-F5344CB8AC3E}">
        <p14:creationId xmlns:p14="http://schemas.microsoft.com/office/powerpoint/2010/main" val="10038472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Boosting</a:t>
            </a:r>
          </a:p>
        </p:txBody>
      </p:sp>
      <p:sp>
        <p:nvSpPr>
          <p:cNvPr id="86" name="Google Shape;86;p13"/>
          <p:cNvSpPr txBox="1">
            <a:spLocks noGrp="1"/>
          </p:cNvSpPr>
          <p:nvPr>
            <p:ph type="ctrTitle"/>
          </p:nvPr>
        </p:nvSpPr>
        <p:spPr>
          <a:xfrm>
            <a:off x="2324100" y="349124"/>
            <a:ext cx="4495800"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900" dirty="0"/>
              <a:t>Adaboost.M1</a:t>
            </a:r>
            <a:br>
              <a:rPr lang="en-GB" sz="2900" dirty="0"/>
            </a:br>
            <a:r>
              <a:rPr lang="en-GB" sz="1400" dirty="0"/>
              <a:t>Adaptive Boosting</a:t>
            </a:r>
          </a:p>
        </p:txBody>
      </p:sp>
      <p:pic>
        <p:nvPicPr>
          <p:cNvPr id="3" name="Picture 2" descr="Text&#10;&#10;Description automatically generated">
            <a:extLst>
              <a:ext uri="{FF2B5EF4-FFF2-40B4-BE49-F238E27FC236}">
                <a16:creationId xmlns:a16="http://schemas.microsoft.com/office/drawing/2014/main" id="{E214039A-9E16-8482-4179-697FA1985856}"/>
              </a:ext>
            </a:extLst>
          </p:cNvPr>
          <p:cNvPicPr>
            <a:picLocks noChangeAspect="1"/>
          </p:cNvPicPr>
          <p:nvPr/>
        </p:nvPicPr>
        <p:blipFill>
          <a:blip r:embed="rId3"/>
          <a:stretch>
            <a:fillRect/>
          </a:stretch>
        </p:blipFill>
        <p:spPr>
          <a:xfrm>
            <a:off x="1600407" y="1009280"/>
            <a:ext cx="5943185" cy="4057711"/>
          </a:xfrm>
          <a:prstGeom prst="rect">
            <a:avLst/>
          </a:prstGeom>
        </p:spPr>
      </p:pic>
      <p:sp>
        <p:nvSpPr>
          <p:cNvPr id="4" name="Google Shape;89;p13">
            <a:extLst>
              <a:ext uri="{FF2B5EF4-FFF2-40B4-BE49-F238E27FC236}">
                <a16:creationId xmlns:a16="http://schemas.microsoft.com/office/drawing/2014/main" id="{82C6BEB1-CA36-978F-952F-A6E2DAC91182}"/>
              </a:ext>
            </a:extLst>
          </p:cNvPr>
          <p:cNvSpPr txBox="1">
            <a:spLocks/>
          </p:cNvSpPr>
          <p:nvPr/>
        </p:nvSpPr>
        <p:spPr>
          <a:xfrm>
            <a:off x="3829141" y="1124206"/>
            <a:ext cx="4073105" cy="66015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Go through a weighted vote in ranking</a:t>
            </a:r>
          </a:p>
        </p:txBody>
      </p:sp>
      <p:sp>
        <p:nvSpPr>
          <p:cNvPr id="5" name="Google Shape;89;p13">
            <a:extLst>
              <a:ext uri="{FF2B5EF4-FFF2-40B4-BE49-F238E27FC236}">
                <a16:creationId xmlns:a16="http://schemas.microsoft.com/office/drawing/2014/main" id="{81EDB575-9DFB-829E-96CE-F325B2BD4FB9}"/>
              </a:ext>
            </a:extLst>
          </p:cNvPr>
          <p:cNvSpPr txBox="1">
            <a:spLocks/>
          </p:cNvSpPr>
          <p:nvPr/>
        </p:nvSpPr>
        <p:spPr>
          <a:xfrm>
            <a:off x="2324100" y="4304134"/>
            <a:ext cx="5134401" cy="66015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Note: The better the model (ε</a:t>
            </a:r>
            <a:r>
              <a:rPr lang="en-GB" sz="800" dirty="0">
                <a:solidFill>
                  <a:schemeClr val="bg2"/>
                </a:solidFill>
                <a:latin typeface="Raleway" pitchFamily="2" charset="0"/>
              </a:rPr>
              <a:t>b</a:t>
            </a:r>
            <a:r>
              <a:rPr lang="en-GB" sz="1200" dirty="0">
                <a:solidFill>
                  <a:schemeClr val="bg2"/>
                </a:solidFill>
                <a:latin typeface="Raleway" pitchFamily="2" charset="0"/>
              </a:rPr>
              <a:t> small), the higher its weight (α</a:t>
            </a:r>
            <a:r>
              <a:rPr lang="en-GB" sz="800" dirty="0"/>
              <a:t>b</a:t>
            </a:r>
            <a:r>
              <a:rPr lang="en-GB" sz="1200" dirty="0">
                <a:solidFill>
                  <a:schemeClr val="bg2"/>
                </a:solidFill>
                <a:latin typeface="Raleway" pitchFamily="2" charset="0"/>
              </a:rPr>
              <a:t> large), the more it will weigh in the decision process.</a:t>
            </a:r>
          </a:p>
        </p:txBody>
      </p:sp>
      <p:sp>
        <p:nvSpPr>
          <p:cNvPr id="6" name="Google Shape;89;p13">
            <a:extLst>
              <a:ext uri="{FF2B5EF4-FFF2-40B4-BE49-F238E27FC236}">
                <a16:creationId xmlns:a16="http://schemas.microsoft.com/office/drawing/2014/main" id="{31692056-5F3B-DCBF-95A2-ED6EF8F987DB}"/>
              </a:ext>
            </a:extLst>
          </p:cNvPr>
          <p:cNvSpPr txBox="1">
            <a:spLocks/>
          </p:cNvSpPr>
          <p:nvPr/>
        </p:nvSpPr>
        <p:spPr>
          <a:xfrm rot="16200000">
            <a:off x="1117177" y="3046467"/>
            <a:ext cx="1710250" cy="44466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b="1" dirty="0">
                <a:solidFill>
                  <a:schemeClr val="tx1"/>
                </a:solidFill>
                <a:latin typeface="Raleway" pitchFamily="2" charset="0"/>
              </a:rPr>
              <a:t>Classification</a:t>
            </a:r>
          </a:p>
        </p:txBody>
      </p:sp>
      <p:sp>
        <p:nvSpPr>
          <p:cNvPr id="7" name="Google Shape;89;p13">
            <a:extLst>
              <a:ext uri="{FF2B5EF4-FFF2-40B4-BE49-F238E27FC236}">
                <a16:creationId xmlns:a16="http://schemas.microsoft.com/office/drawing/2014/main" id="{4837F45A-B4A2-EEC3-0B04-CB21B74940DF}"/>
              </a:ext>
            </a:extLst>
          </p:cNvPr>
          <p:cNvSpPr txBox="1">
            <a:spLocks/>
          </p:cNvSpPr>
          <p:nvPr/>
        </p:nvSpPr>
        <p:spPr>
          <a:xfrm>
            <a:off x="2245057" y="2571749"/>
            <a:ext cx="5540991" cy="1483657"/>
          </a:xfrm>
          <a:prstGeom prst="rect">
            <a:avLst/>
          </a:prstGeom>
          <a:solidFill>
            <a:schemeClr val="tx2"/>
          </a:solidFill>
          <a:ln>
            <a:solidFill>
              <a:schemeClr val="tx1"/>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300" dirty="0">
              <a:solidFill>
                <a:schemeClr val="bg2"/>
              </a:solidFill>
              <a:latin typeface="Raleway" pitchFamily="2" charset="0"/>
            </a:endParaRPr>
          </a:p>
        </p:txBody>
      </p:sp>
      <p:sp>
        <p:nvSpPr>
          <p:cNvPr id="13" name="Google Shape;89;p13">
            <a:extLst>
              <a:ext uri="{FF2B5EF4-FFF2-40B4-BE49-F238E27FC236}">
                <a16:creationId xmlns:a16="http://schemas.microsoft.com/office/drawing/2014/main" id="{161BD6D0-2F91-7549-4552-9130C56B0697}"/>
              </a:ext>
            </a:extLst>
          </p:cNvPr>
          <p:cNvSpPr txBox="1">
            <a:spLocks/>
          </p:cNvSpPr>
          <p:nvPr/>
        </p:nvSpPr>
        <p:spPr>
          <a:xfrm>
            <a:off x="2256561" y="2607314"/>
            <a:ext cx="4694063" cy="142420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400" dirty="0">
                <a:solidFill>
                  <a:schemeClr val="bg2"/>
                </a:solidFill>
                <a:latin typeface="Raleway" pitchFamily="2" charset="0"/>
              </a:rPr>
              <a:t>For an individual i* to be classified,</a:t>
            </a:r>
          </a:p>
          <a:p>
            <a:pPr marL="0" indent="0" algn="just"/>
            <a:r>
              <a:rPr lang="en-GB" sz="1400" dirty="0">
                <a:solidFill>
                  <a:schemeClr val="bg2"/>
                </a:solidFill>
                <a:latin typeface="Raleway" pitchFamily="2" charset="0"/>
              </a:rPr>
              <a:t>        Apply each model Mb of MODELS </a:t>
            </a:r>
            <a:r>
              <a:rPr lang="en-GB" sz="1400" dirty="0">
                <a:solidFill>
                  <a:schemeClr val="bg2"/>
                </a:solidFill>
                <a:latin typeface="Raleway" pitchFamily="2" charset="0"/>
                <a:sym typeface="Wingdings" panose="05000000000000000000" pitchFamily="2" charset="2"/>
              </a:rPr>
              <a:t></a:t>
            </a:r>
          </a:p>
          <a:p>
            <a:pPr marL="0" indent="0" algn="just"/>
            <a:endParaRPr lang="en-GB" sz="1400" dirty="0">
              <a:solidFill>
                <a:schemeClr val="bg2"/>
              </a:solidFill>
              <a:latin typeface="Raleway" pitchFamily="2" charset="0"/>
              <a:sym typeface="Wingdings" panose="05000000000000000000" pitchFamily="2" charset="2"/>
            </a:endParaRPr>
          </a:p>
          <a:p>
            <a:pPr marL="0" indent="0" algn="just"/>
            <a:r>
              <a:rPr lang="en-GB" sz="1400" dirty="0">
                <a:solidFill>
                  <a:schemeClr val="bg2"/>
                </a:solidFill>
                <a:latin typeface="Raleway" pitchFamily="2" charset="0"/>
              </a:rPr>
              <a:t>Bagging prediction ➔</a:t>
            </a:r>
          </a:p>
          <a:p>
            <a:pPr marL="0" indent="0" algn="just"/>
            <a:r>
              <a:rPr lang="en-GB" sz="1400" dirty="0">
                <a:solidFill>
                  <a:schemeClr val="bg2"/>
                </a:solidFill>
                <a:latin typeface="Raleway" pitchFamily="2" charset="0"/>
              </a:rPr>
              <a:t>➔ This corresponds to a simple majority vote</a:t>
            </a:r>
          </a:p>
        </p:txBody>
      </p:sp>
      <p:pic>
        <p:nvPicPr>
          <p:cNvPr id="14" name="Picture 13">
            <a:extLst>
              <a:ext uri="{FF2B5EF4-FFF2-40B4-BE49-F238E27FC236}">
                <a16:creationId xmlns:a16="http://schemas.microsoft.com/office/drawing/2014/main" id="{9A182A70-A322-59D7-3B50-984DE2AFBB01}"/>
              </a:ext>
            </a:extLst>
          </p:cNvPr>
          <p:cNvPicPr>
            <a:picLocks noChangeAspect="1"/>
          </p:cNvPicPr>
          <p:nvPr/>
        </p:nvPicPr>
        <p:blipFill>
          <a:blip r:embed="rId4"/>
          <a:stretch>
            <a:fillRect/>
          </a:stretch>
        </p:blipFill>
        <p:spPr>
          <a:xfrm>
            <a:off x="5758761" y="2945901"/>
            <a:ext cx="542381" cy="310515"/>
          </a:xfrm>
          <a:prstGeom prst="rect">
            <a:avLst/>
          </a:prstGeom>
        </p:spPr>
      </p:pic>
      <p:pic>
        <p:nvPicPr>
          <p:cNvPr id="15" name="Picture 14">
            <a:extLst>
              <a:ext uri="{FF2B5EF4-FFF2-40B4-BE49-F238E27FC236}">
                <a16:creationId xmlns:a16="http://schemas.microsoft.com/office/drawing/2014/main" id="{C23E2C1A-2E72-DD85-0EB8-E09447794E99}"/>
              </a:ext>
            </a:extLst>
          </p:cNvPr>
          <p:cNvPicPr>
            <a:picLocks noChangeAspect="1"/>
          </p:cNvPicPr>
          <p:nvPr/>
        </p:nvPicPr>
        <p:blipFill>
          <a:blip r:embed="rId5"/>
          <a:stretch>
            <a:fillRect/>
          </a:stretch>
        </p:blipFill>
        <p:spPr>
          <a:xfrm>
            <a:off x="4194385" y="3256416"/>
            <a:ext cx="2108078" cy="317613"/>
          </a:xfrm>
          <a:prstGeom prst="rect">
            <a:avLst/>
          </a:prstGeom>
        </p:spPr>
      </p:pic>
    </p:spTree>
    <p:extLst>
      <p:ext uri="{BB962C8B-B14F-4D97-AF65-F5344CB8AC3E}">
        <p14:creationId xmlns:p14="http://schemas.microsoft.com/office/powerpoint/2010/main" val="661307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Boosting</a:t>
            </a:r>
          </a:p>
        </p:txBody>
      </p:sp>
      <p:sp>
        <p:nvSpPr>
          <p:cNvPr id="86" name="Google Shape;86;p13"/>
          <p:cNvSpPr txBox="1">
            <a:spLocks noGrp="1"/>
          </p:cNvSpPr>
          <p:nvPr>
            <p:ph type="ctrTitle"/>
          </p:nvPr>
        </p:nvSpPr>
        <p:spPr>
          <a:xfrm>
            <a:off x="2324100" y="349124"/>
            <a:ext cx="4495800"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900" dirty="0"/>
              <a:t>Boosting</a:t>
            </a:r>
            <a:br>
              <a:rPr lang="en-GB" sz="2900" dirty="0"/>
            </a:br>
            <a:r>
              <a:rPr lang="en-GB" sz="1400" dirty="0"/>
              <a:t>beyond the binary framework</a:t>
            </a:r>
          </a:p>
        </p:txBody>
      </p:sp>
      <p:pic>
        <p:nvPicPr>
          <p:cNvPr id="8" name="Picture 7" descr="Text&#10;&#10;Description automatically generated">
            <a:extLst>
              <a:ext uri="{FF2B5EF4-FFF2-40B4-BE49-F238E27FC236}">
                <a16:creationId xmlns:a16="http://schemas.microsoft.com/office/drawing/2014/main" id="{4415774D-0D38-E254-BB94-1688919AA647}"/>
              </a:ext>
            </a:extLst>
          </p:cNvPr>
          <p:cNvPicPr>
            <a:picLocks noChangeAspect="1"/>
          </p:cNvPicPr>
          <p:nvPr/>
        </p:nvPicPr>
        <p:blipFill>
          <a:blip r:embed="rId3"/>
          <a:stretch>
            <a:fillRect/>
          </a:stretch>
        </p:blipFill>
        <p:spPr>
          <a:xfrm>
            <a:off x="1669453" y="988154"/>
            <a:ext cx="5691094" cy="4134220"/>
          </a:xfrm>
          <a:prstGeom prst="rect">
            <a:avLst/>
          </a:prstGeom>
        </p:spPr>
      </p:pic>
      <p:sp>
        <p:nvSpPr>
          <p:cNvPr id="9" name="Google Shape;89;p13">
            <a:extLst>
              <a:ext uri="{FF2B5EF4-FFF2-40B4-BE49-F238E27FC236}">
                <a16:creationId xmlns:a16="http://schemas.microsoft.com/office/drawing/2014/main" id="{47CEFBCF-79D5-0E42-8E2F-BBAA23BFCA1C}"/>
              </a:ext>
            </a:extLst>
          </p:cNvPr>
          <p:cNvSpPr txBox="1">
            <a:spLocks/>
          </p:cNvSpPr>
          <p:nvPr/>
        </p:nvSpPr>
        <p:spPr>
          <a:xfrm>
            <a:off x="3406060" y="1044067"/>
            <a:ext cx="3954487" cy="66015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The condition (εb &lt; 0.5) to be able to continue is very (too) restrictive when (K &gt; 2). How to overcome this?</a:t>
            </a:r>
          </a:p>
        </p:txBody>
      </p:sp>
      <p:sp>
        <p:nvSpPr>
          <p:cNvPr id="10" name="Google Shape;89;p13">
            <a:extLst>
              <a:ext uri="{FF2B5EF4-FFF2-40B4-BE49-F238E27FC236}">
                <a16:creationId xmlns:a16="http://schemas.microsoft.com/office/drawing/2014/main" id="{84B09E0E-A995-E71C-BAC3-29F2CB8C63A0}"/>
              </a:ext>
            </a:extLst>
          </p:cNvPr>
          <p:cNvSpPr txBox="1">
            <a:spLocks/>
          </p:cNvSpPr>
          <p:nvPr/>
        </p:nvSpPr>
        <p:spPr>
          <a:xfrm>
            <a:off x="2716848" y="1800195"/>
            <a:ext cx="3954487" cy="1570801"/>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Break down the modelling into a set of binary problems:</a:t>
            </a:r>
          </a:p>
          <a:p>
            <a:pPr marL="0" indent="0" algn="just"/>
            <a:endParaRPr lang="en-GB" sz="1200" dirty="0">
              <a:solidFill>
                <a:schemeClr val="bg2"/>
              </a:solidFill>
              <a:latin typeface="Raleway" pitchFamily="2" charset="0"/>
            </a:endParaRPr>
          </a:p>
          <a:p>
            <a:pPr marL="0" indent="0" algn="just"/>
            <a:r>
              <a:rPr lang="en-GB" sz="1200" dirty="0">
                <a:solidFill>
                  <a:schemeClr val="bg2"/>
                </a:solidFill>
                <a:latin typeface="Raleway" pitchFamily="2" charset="0"/>
              </a:rPr>
              <a:t>- Strategy 1 vs. others, there are K learnings to be done → in prediction, we choose the conclusion with the highest score</a:t>
            </a:r>
          </a:p>
          <a:p>
            <a:pPr marL="0" indent="0" algn="just"/>
            <a:endParaRPr lang="en-GB" sz="1200" dirty="0">
              <a:solidFill>
                <a:schemeClr val="bg2"/>
              </a:solidFill>
              <a:latin typeface="Raleway" pitchFamily="2" charset="0"/>
            </a:endParaRPr>
          </a:p>
          <a:p>
            <a:pPr marL="0" indent="0" algn="just"/>
            <a:r>
              <a:rPr lang="en-GB" sz="1200" dirty="0">
                <a:solidFill>
                  <a:schemeClr val="bg2"/>
                </a:solidFill>
                <a:latin typeface="Raleway" pitchFamily="2" charset="0"/>
              </a:rPr>
              <a:t>- Strategy 1 vs. 1, there are K(K-1)/2 learnings to be performed → in prediction, we choose the class with the most wins</a:t>
            </a:r>
          </a:p>
        </p:txBody>
      </p:sp>
      <p:sp>
        <p:nvSpPr>
          <p:cNvPr id="11" name="Google Shape;89;p13">
            <a:extLst>
              <a:ext uri="{FF2B5EF4-FFF2-40B4-BE49-F238E27FC236}">
                <a16:creationId xmlns:a16="http://schemas.microsoft.com/office/drawing/2014/main" id="{0741FF2F-F3F1-C3C6-02B0-62B557FC0479}"/>
              </a:ext>
            </a:extLst>
          </p:cNvPr>
          <p:cNvSpPr txBox="1">
            <a:spLocks/>
          </p:cNvSpPr>
          <p:nvPr/>
        </p:nvSpPr>
        <p:spPr>
          <a:xfrm>
            <a:off x="6115140" y="3712204"/>
            <a:ext cx="1493487" cy="852972"/>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rgbClr val="9D9A12"/>
                </a:solidFill>
                <a:latin typeface="Raleway" pitchFamily="2" charset="0"/>
              </a:rPr>
              <a:t>True generalization.</a:t>
            </a:r>
          </a:p>
          <a:p>
            <a:pPr marL="0" indent="0" algn="just"/>
            <a:r>
              <a:rPr lang="en-GB" sz="1200" dirty="0">
                <a:solidFill>
                  <a:srgbClr val="9D9A12"/>
                </a:solidFill>
                <a:latin typeface="Raleway" pitchFamily="2" charset="0"/>
              </a:rPr>
              <a:t>When K = 2, we find</a:t>
            </a:r>
          </a:p>
          <a:p>
            <a:pPr marL="0" indent="0" algn="just"/>
            <a:r>
              <a:rPr lang="en-GB" sz="1200" dirty="0">
                <a:solidFill>
                  <a:srgbClr val="9D9A12"/>
                </a:solidFill>
                <a:latin typeface="Raleway" pitchFamily="2" charset="0"/>
              </a:rPr>
              <a:t>ADABOOST.M1.</a:t>
            </a:r>
          </a:p>
        </p:txBody>
      </p:sp>
      <p:sp>
        <p:nvSpPr>
          <p:cNvPr id="12" name="Google Shape;89;p13">
            <a:extLst>
              <a:ext uri="{FF2B5EF4-FFF2-40B4-BE49-F238E27FC236}">
                <a16:creationId xmlns:a16="http://schemas.microsoft.com/office/drawing/2014/main" id="{1DD76D19-7292-DDCC-77EC-31F6739B21A7}"/>
              </a:ext>
            </a:extLst>
          </p:cNvPr>
          <p:cNvSpPr txBox="1">
            <a:spLocks/>
          </p:cNvSpPr>
          <p:nvPr/>
        </p:nvSpPr>
        <p:spPr>
          <a:xfrm>
            <a:off x="1911629" y="4633428"/>
            <a:ext cx="5448918" cy="488946"/>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Other approaches exist, but they are not widely used, and not very present in the software.</a:t>
            </a:r>
          </a:p>
        </p:txBody>
      </p:sp>
      <p:sp>
        <p:nvSpPr>
          <p:cNvPr id="16" name="Google Shape;89;p13">
            <a:extLst>
              <a:ext uri="{FF2B5EF4-FFF2-40B4-BE49-F238E27FC236}">
                <a16:creationId xmlns:a16="http://schemas.microsoft.com/office/drawing/2014/main" id="{B06138BA-932E-30DE-4CB7-BD05060C7058}"/>
              </a:ext>
            </a:extLst>
          </p:cNvPr>
          <p:cNvSpPr txBox="1">
            <a:spLocks/>
          </p:cNvSpPr>
          <p:nvPr/>
        </p:nvSpPr>
        <p:spPr>
          <a:xfrm>
            <a:off x="2798735" y="3562079"/>
            <a:ext cx="1636787" cy="488946"/>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Modify the calculation of α</a:t>
            </a:r>
          </a:p>
        </p:txBody>
      </p:sp>
      <p:sp>
        <p:nvSpPr>
          <p:cNvPr id="17" name="Google Shape;89;p13">
            <a:extLst>
              <a:ext uri="{FF2B5EF4-FFF2-40B4-BE49-F238E27FC236}">
                <a16:creationId xmlns:a16="http://schemas.microsoft.com/office/drawing/2014/main" id="{363051A7-F258-C375-9BF2-040646FEBA2A}"/>
              </a:ext>
            </a:extLst>
          </p:cNvPr>
          <p:cNvSpPr txBox="1">
            <a:spLocks/>
          </p:cNvSpPr>
          <p:nvPr/>
        </p:nvSpPr>
        <p:spPr>
          <a:xfrm>
            <a:off x="2798734" y="4041044"/>
            <a:ext cx="1636787" cy="488946"/>
          </a:xfrm>
          <a:prstGeom prst="rect">
            <a:avLst/>
          </a:prstGeom>
          <a:solidFill>
            <a:schemeClr val="tx2"/>
          </a:solid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This has the effect of relieving the constraint</a:t>
            </a:r>
          </a:p>
        </p:txBody>
      </p:sp>
      <p:sp>
        <p:nvSpPr>
          <p:cNvPr id="18" name="Google Shape;89;p13">
            <a:extLst>
              <a:ext uri="{FF2B5EF4-FFF2-40B4-BE49-F238E27FC236}">
                <a16:creationId xmlns:a16="http://schemas.microsoft.com/office/drawing/2014/main" id="{E9E1EF56-7331-FB2B-18F7-F3BE107729CF}"/>
              </a:ext>
            </a:extLst>
          </p:cNvPr>
          <p:cNvSpPr txBox="1">
            <a:spLocks/>
          </p:cNvSpPr>
          <p:nvPr/>
        </p:nvSpPr>
        <p:spPr>
          <a:xfrm>
            <a:off x="1694535" y="4092763"/>
            <a:ext cx="1079118" cy="488946"/>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rgbClr val="9D9A12"/>
                </a:solidFill>
                <a:latin typeface="Raleway" pitchFamily="2" charset="0"/>
              </a:rPr>
              <a:t>SAMME</a:t>
            </a:r>
          </a:p>
          <a:p>
            <a:pPr marL="0" indent="0" algn="just"/>
            <a:r>
              <a:rPr lang="en-GB" sz="1200" dirty="0">
                <a:solidFill>
                  <a:srgbClr val="9D9A12"/>
                </a:solidFill>
                <a:latin typeface="Raleway" pitchFamily="2" charset="0"/>
              </a:rPr>
              <a:t>(Zhu &amp; al., 2009)</a:t>
            </a:r>
          </a:p>
        </p:txBody>
      </p:sp>
    </p:spTree>
    <p:extLst>
      <p:ext uri="{BB962C8B-B14F-4D97-AF65-F5344CB8AC3E}">
        <p14:creationId xmlns:p14="http://schemas.microsoft.com/office/powerpoint/2010/main" val="3406275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Boosting</a:t>
            </a:r>
          </a:p>
        </p:txBody>
      </p:sp>
      <p:sp>
        <p:nvSpPr>
          <p:cNvPr id="86" name="Google Shape;86;p13"/>
          <p:cNvSpPr txBox="1">
            <a:spLocks noGrp="1"/>
          </p:cNvSpPr>
          <p:nvPr>
            <p:ph type="ctrTitle"/>
          </p:nvPr>
        </p:nvSpPr>
        <p:spPr>
          <a:xfrm>
            <a:off x="2324100" y="349124"/>
            <a:ext cx="4495800"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900" dirty="0"/>
              <a:t>Boosting</a:t>
            </a:r>
            <a:br>
              <a:rPr lang="en-GB" sz="2900" dirty="0"/>
            </a:br>
            <a:r>
              <a:rPr lang="en-GB" sz="1400" dirty="0"/>
              <a:t>beyond the binary framework</a:t>
            </a:r>
          </a:p>
        </p:txBody>
      </p:sp>
      <p:pic>
        <p:nvPicPr>
          <p:cNvPr id="3" name="Picture 2" descr="Text&#10;&#10;Description automatically generated with medium confidence">
            <a:extLst>
              <a:ext uri="{FF2B5EF4-FFF2-40B4-BE49-F238E27FC236}">
                <a16:creationId xmlns:a16="http://schemas.microsoft.com/office/drawing/2014/main" id="{1A63EA68-92BD-CD93-346D-9F0046B13239}"/>
              </a:ext>
            </a:extLst>
          </p:cNvPr>
          <p:cNvPicPr>
            <a:picLocks noChangeAspect="1"/>
          </p:cNvPicPr>
          <p:nvPr/>
        </p:nvPicPr>
        <p:blipFill>
          <a:blip r:embed="rId3"/>
          <a:stretch>
            <a:fillRect/>
          </a:stretch>
        </p:blipFill>
        <p:spPr>
          <a:xfrm>
            <a:off x="1927886" y="1009280"/>
            <a:ext cx="5717417" cy="4108363"/>
          </a:xfrm>
          <a:prstGeom prst="rect">
            <a:avLst/>
          </a:prstGeom>
        </p:spPr>
      </p:pic>
      <p:sp>
        <p:nvSpPr>
          <p:cNvPr id="4" name="Google Shape;89;p13">
            <a:extLst>
              <a:ext uri="{FF2B5EF4-FFF2-40B4-BE49-F238E27FC236}">
                <a16:creationId xmlns:a16="http://schemas.microsoft.com/office/drawing/2014/main" id="{A840238D-F104-900D-B96F-9077394BB674}"/>
              </a:ext>
            </a:extLst>
          </p:cNvPr>
          <p:cNvSpPr txBox="1">
            <a:spLocks/>
          </p:cNvSpPr>
          <p:nvPr/>
        </p:nvSpPr>
        <p:spPr>
          <a:xfrm>
            <a:off x="4696582" y="1088197"/>
            <a:ext cx="3022036" cy="314337"/>
          </a:xfrm>
          <a:prstGeom prst="rect">
            <a:avLst/>
          </a:prstGeom>
          <a:solidFill>
            <a:schemeClr val="tx2"/>
          </a:solid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The bookshop "</a:t>
            </a:r>
            <a:r>
              <a:rPr lang="en-GB" sz="1200" dirty="0">
                <a:solidFill>
                  <a:schemeClr val="accent5"/>
                </a:solidFill>
                <a:latin typeface="Raleway" pitchFamily="2" charset="0"/>
              </a:rPr>
              <a:t>adabag</a:t>
            </a:r>
            <a:r>
              <a:rPr lang="en-GB" sz="1200" dirty="0">
                <a:solidFill>
                  <a:schemeClr val="bg2"/>
                </a:solidFill>
                <a:latin typeface="Raleway" pitchFamily="2" charset="0"/>
              </a:rPr>
              <a:t>" for R.</a:t>
            </a:r>
          </a:p>
        </p:txBody>
      </p:sp>
      <p:sp>
        <p:nvSpPr>
          <p:cNvPr id="5" name="Google Shape;89;p13">
            <a:extLst>
              <a:ext uri="{FF2B5EF4-FFF2-40B4-BE49-F238E27FC236}">
                <a16:creationId xmlns:a16="http://schemas.microsoft.com/office/drawing/2014/main" id="{857AC280-C32B-3B11-B58D-D98AF48F9DE5}"/>
              </a:ext>
            </a:extLst>
          </p:cNvPr>
          <p:cNvSpPr txBox="1">
            <a:spLocks/>
          </p:cNvSpPr>
          <p:nvPr/>
        </p:nvSpPr>
        <p:spPr>
          <a:xfrm>
            <a:off x="1987501" y="1774210"/>
            <a:ext cx="3022036" cy="314337"/>
          </a:xfrm>
          <a:prstGeom prst="rect">
            <a:avLst/>
          </a:prstGeom>
          <a:solidFill>
            <a:schemeClr val="tx2"/>
          </a:solid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Library (adabag)</a:t>
            </a:r>
          </a:p>
        </p:txBody>
      </p:sp>
      <p:sp>
        <p:nvSpPr>
          <p:cNvPr id="6" name="Google Shape;89;p13">
            <a:extLst>
              <a:ext uri="{FF2B5EF4-FFF2-40B4-BE49-F238E27FC236}">
                <a16:creationId xmlns:a16="http://schemas.microsoft.com/office/drawing/2014/main" id="{020C55D1-9216-68FB-F63B-E40DFE1274A0}"/>
              </a:ext>
            </a:extLst>
          </p:cNvPr>
          <p:cNvSpPr txBox="1">
            <a:spLocks/>
          </p:cNvSpPr>
          <p:nvPr/>
        </p:nvSpPr>
        <p:spPr>
          <a:xfrm>
            <a:off x="1987500" y="2164437"/>
            <a:ext cx="3526195" cy="407314"/>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tx1"/>
                </a:solidFill>
                <a:latin typeface="Raleway" pitchFamily="2" charset="0"/>
              </a:rPr>
              <a:t>#boosting with 100 trees</a:t>
            </a:r>
          </a:p>
          <a:p>
            <a:pPr marL="0" indent="0" algn="just"/>
            <a:r>
              <a:rPr lang="en-GB" sz="1200" dirty="0">
                <a:solidFill>
                  <a:schemeClr val="bg2"/>
                </a:solidFill>
                <a:latin typeface="Raleway" pitchFamily="2" charset="0"/>
              </a:rPr>
              <a:t>model. Boosting &lt;- boosting(y ~ ., data = d.train, mfinal=100)</a:t>
            </a:r>
          </a:p>
        </p:txBody>
      </p:sp>
      <p:sp>
        <p:nvSpPr>
          <p:cNvPr id="7" name="Google Shape;89;p13">
            <a:extLst>
              <a:ext uri="{FF2B5EF4-FFF2-40B4-BE49-F238E27FC236}">
                <a16:creationId xmlns:a16="http://schemas.microsoft.com/office/drawing/2014/main" id="{E7517ACF-14AD-CEF0-4E1B-1394B72C327E}"/>
              </a:ext>
            </a:extLst>
          </p:cNvPr>
          <p:cNvSpPr txBox="1">
            <a:spLocks/>
          </p:cNvSpPr>
          <p:nvPr/>
        </p:nvSpPr>
        <p:spPr>
          <a:xfrm>
            <a:off x="1987500" y="2617598"/>
            <a:ext cx="3526195" cy="716055"/>
          </a:xfrm>
          <a:prstGeom prst="rect">
            <a:avLst/>
          </a:prstGeom>
          <a:solidFill>
            <a:schemeClr val="tx2"/>
          </a:solid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tx1"/>
                </a:solidFill>
                <a:latin typeface="Raleway" pitchFamily="2" charset="0"/>
              </a:rPr>
              <a:t>#importance of variables :</a:t>
            </a:r>
          </a:p>
          <a:p>
            <a:pPr marL="0" indent="0" algn="just"/>
            <a:r>
              <a:rPr lang="en-GB" sz="1200" dirty="0">
                <a:solidFill>
                  <a:schemeClr val="tx1"/>
                </a:solidFill>
                <a:latin typeface="Raleway" pitchFamily="2" charset="0"/>
              </a:rPr>
              <a:t>#sum of the contributions of the variables in each tree</a:t>
            </a:r>
          </a:p>
          <a:p>
            <a:pPr marL="0" indent="0" algn="just"/>
            <a:r>
              <a:rPr lang="en-GB" sz="1200" dirty="0">
                <a:solidFill>
                  <a:schemeClr val="tx1"/>
                </a:solidFill>
                <a:latin typeface="Raleway" pitchFamily="2" charset="0"/>
              </a:rPr>
              <a:t>#weighted by the importance of the tree αb </a:t>
            </a:r>
            <a:r>
              <a:rPr lang="en-GB" sz="1200" dirty="0">
                <a:solidFill>
                  <a:schemeClr val="bg2"/>
                </a:solidFill>
                <a:latin typeface="Raleway" pitchFamily="2" charset="0"/>
              </a:rPr>
              <a:t>Importanceplot(model.Boosting)</a:t>
            </a:r>
          </a:p>
        </p:txBody>
      </p:sp>
      <p:sp>
        <p:nvSpPr>
          <p:cNvPr id="13" name="Google Shape;89;p13">
            <a:extLst>
              <a:ext uri="{FF2B5EF4-FFF2-40B4-BE49-F238E27FC236}">
                <a16:creationId xmlns:a16="http://schemas.microsoft.com/office/drawing/2014/main" id="{29ABC785-B73F-38D3-468C-66BBD1B02A94}"/>
              </a:ext>
            </a:extLst>
          </p:cNvPr>
          <p:cNvSpPr txBox="1">
            <a:spLocks/>
          </p:cNvSpPr>
          <p:nvPr/>
        </p:nvSpPr>
        <p:spPr>
          <a:xfrm>
            <a:off x="1987500" y="3411316"/>
            <a:ext cx="3526195" cy="467567"/>
          </a:xfrm>
          <a:prstGeom prst="rect">
            <a:avLst/>
          </a:prstGeom>
          <a:solidFill>
            <a:schemeClr val="tx2"/>
          </a:solid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tx1"/>
                </a:solidFill>
                <a:latin typeface="Raleway" pitchFamily="2" charset="0"/>
              </a:rPr>
              <a:t>#prediction on test sample</a:t>
            </a:r>
          </a:p>
          <a:p>
            <a:pPr marL="0" indent="0" algn="just"/>
            <a:r>
              <a:rPr lang="en-GB" sz="1200" dirty="0">
                <a:solidFill>
                  <a:schemeClr val="bg2"/>
                </a:solidFill>
                <a:latin typeface="Raleway" pitchFamily="2" charset="0"/>
              </a:rPr>
              <a:t>p.boosting &lt;- predict(model.boosting,newdata=d.test)</a:t>
            </a:r>
          </a:p>
        </p:txBody>
      </p:sp>
      <p:sp>
        <p:nvSpPr>
          <p:cNvPr id="14" name="Google Shape;89;p13">
            <a:extLst>
              <a:ext uri="{FF2B5EF4-FFF2-40B4-BE49-F238E27FC236}">
                <a16:creationId xmlns:a16="http://schemas.microsoft.com/office/drawing/2014/main" id="{BE70B892-5F11-7BB7-CC12-5D29F09EA1C2}"/>
              </a:ext>
            </a:extLst>
          </p:cNvPr>
          <p:cNvSpPr txBox="1">
            <a:spLocks/>
          </p:cNvSpPr>
          <p:nvPr/>
        </p:nvSpPr>
        <p:spPr>
          <a:xfrm>
            <a:off x="1987500" y="3947721"/>
            <a:ext cx="3526195" cy="467567"/>
          </a:xfrm>
          <a:prstGeom prst="rect">
            <a:avLst/>
          </a:prstGeom>
          <a:solidFill>
            <a:schemeClr val="tx2"/>
          </a:solid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tx1"/>
                </a:solidFill>
                <a:latin typeface="Raleway" pitchFamily="2" charset="0"/>
              </a:rPr>
              <a:t>#error rate</a:t>
            </a:r>
          </a:p>
          <a:p>
            <a:pPr marL="0" indent="0" algn="just"/>
            <a:r>
              <a:rPr lang="en-GB" sz="1200" dirty="0">
                <a:solidFill>
                  <a:schemeClr val="bg2"/>
                </a:solidFill>
                <a:latin typeface="Raleway" pitchFamily="2" charset="0"/>
              </a:rPr>
              <a:t>print(error(d.test$y,p.boosting$class)) </a:t>
            </a:r>
            <a:r>
              <a:rPr lang="en-GB" sz="1200" dirty="0">
                <a:solidFill>
                  <a:schemeClr val="accent5"/>
                </a:solidFill>
                <a:latin typeface="Raleway" pitchFamily="2" charset="0"/>
              </a:rPr>
              <a:t># 0.1242</a:t>
            </a:r>
          </a:p>
        </p:txBody>
      </p:sp>
      <p:sp>
        <p:nvSpPr>
          <p:cNvPr id="15" name="Google Shape;89;p13">
            <a:extLst>
              <a:ext uri="{FF2B5EF4-FFF2-40B4-BE49-F238E27FC236}">
                <a16:creationId xmlns:a16="http://schemas.microsoft.com/office/drawing/2014/main" id="{B51D2A83-C990-EA70-E9B5-CBC1D4E01E7D}"/>
              </a:ext>
            </a:extLst>
          </p:cNvPr>
          <p:cNvSpPr txBox="1">
            <a:spLocks/>
          </p:cNvSpPr>
          <p:nvPr/>
        </p:nvSpPr>
        <p:spPr>
          <a:xfrm>
            <a:off x="1987500" y="4430775"/>
            <a:ext cx="3526195" cy="467567"/>
          </a:xfrm>
          <a:prstGeom prst="rect">
            <a:avLst/>
          </a:prstGeom>
          <a:solidFill>
            <a:schemeClr val="tx2"/>
          </a:solid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tx1"/>
                </a:solidFill>
                <a:latin typeface="Raleway" pitchFamily="2" charset="0"/>
              </a:rPr>
              <a:t>#borders in the plane</a:t>
            </a:r>
          </a:p>
          <a:p>
            <a:pPr marL="0" indent="0" algn="just"/>
            <a:r>
              <a:rPr lang="en-GB" sz="1200" dirty="0">
                <a:solidFill>
                  <a:schemeClr val="bg2"/>
                </a:solidFill>
                <a:latin typeface="Raleway" pitchFamily="2" charset="0"/>
              </a:rPr>
              <a:t>cloud(d.test,factor(p.boosting$class))</a:t>
            </a:r>
          </a:p>
        </p:txBody>
      </p:sp>
    </p:spTree>
    <p:extLst>
      <p:ext uri="{BB962C8B-B14F-4D97-AF65-F5344CB8AC3E}">
        <p14:creationId xmlns:p14="http://schemas.microsoft.com/office/powerpoint/2010/main" val="474206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Boosting</a:t>
            </a:r>
          </a:p>
        </p:txBody>
      </p:sp>
      <p:sp>
        <p:nvSpPr>
          <p:cNvPr id="86" name="Google Shape;86;p13"/>
          <p:cNvSpPr txBox="1">
            <a:spLocks noGrp="1"/>
          </p:cNvSpPr>
          <p:nvPr>
            <p:ph type="ctrTitle"/>
          </p:nvPr>
        </p:nvSpPr>
        <p:spPr>
          <a:xfrm>
            <a:off x="2324100" y="349124"/>
            <a:ext cx="4495800"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900" dirty="0"/>
              <a:t>Boosting</a:t>
            </a:r>
            <a:br>
              <a:rPr lang="en-GB" sz="2900" dirty="0"/>
            </a:br>
            <a:r>
              <a:rPr lang="en-GB" sz="1400" dirty="0"/>
              <a:t>Decision Stump</a:t>
            </a:r>
          </a:p>
        </p:txBody>
      </p:sp>
      <p:pic>
        <p:nvPicPr>
          <p:cNvPr id="8" name="Picture 7" descr="Text&#10;&#10;Description automatically generated">
            <a:extLst>
              <a:ext uri="{FF2B5EF4-FFF2-40B4-BE49-F238E27FC236}">
                <a16:creationId xmlns:a16="http://schemas.microsoft.com/office/drawing/2014/main" id="{A8B993B2-8C9D-DA36-5FBF-0B87A436AA9B}"/>
              </a:ext>
            </a:extLst>
          </p:cNvPr>
          <p:cNvPicPr>
            <a:picLocks noChangeAspect="1"/>
          </p:cNvPicPr>
          <p:nvPr/>
        </p:nvPicPr>
        <p:blipFill>
          <a:blip r:embed="rId3"/>
          <a:stretch>
            <a:fillRect/>
          </a:stretch>
        </p:blipFill>
        <p:spPr>
          <a:xfrm>
            <a:off x="1743916" y="1009280"/>
            <a:ext cx="5656168" cy="4091977"/>
          </a:xfrm>
          <a:prstGeom prst="rect">
            <a:avLst/>
          </a:prstGeom>
        </p:spPr>
      </p:pic>
      <p:sp>
        <p:nvSpPr>
          <p:cNvPr id="9" name="Google Shape;89;p13">
            <a:extLst>
              <a:ext uri="{FF2B5EF4-FFF2-40B4-BE49-F238E27FC236}">
                <a16:creationId xmlns:a16="http://schemas.microsoft.com/office/drawing/2014/main" id="{A1FE9990-9A3B-6FA4-E984-7F41ED26FE23}"/>
              </a:ext>
            </a:extLst>
          </p:cNvPr>
          <p:cNvSpPr txBox="1">
            <a:spLocks/>
          </p:cNvSpPr>
          <p:nvPr/>
        </p:nvSpPr>
        <p:spPr>
          <a:xfrm>
            <a:off x="3797864" y="1009280"/>
            <a:ext cx="3503688" cy="617913"/>
          </a:xfrm>
          <a:prstGeom prst="rect">
            <a:avLst/>
          </a:prstGeom>
          <a:solidFill>
            <a:schemeClr val="tx2"/>
          </a:solid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Boosting acts on the bias. We can limit ourselves to very simple models such as decision stump (tree with only one segmentation) which have a strong bias but a very low variance. a very low variance.</a:t>
            </a:r>
          </a:p>
        </p:txBody>
      </p:sp>
      <p:sp>
        <p:nvSpPr>
          <p:cNvPr id="10" name="Google Shape;89;p13">
            <a:extLst>
              <a:ext uri="{FF2B5EF4-FFF2-40B4-BE49-F238E27FC236}">
                <a16:creationId xmlns:a16="http://schemas.microsoft.com/office/drawing/2014/main" id="{6277511C-2468-6BAA-3FA4-4A0213E71185}"/>
              </a:ext>
            </a:extLst>
          </p:cNvPr>
          <p:cNvSpPr txBox="1">
            <a:spLocks/>
          </p:cNvSpPr>
          <p:nvPr/>
        </p:nvSpPr>
        <p:spPr>
          <a:xfrm>
            <a:off x="1935155" y="1774992"/>
            <a:ext cx="3599012" cy="1488013"/>
          </a:xfrm>
          <a:prstGeom prst="rect">
            <a:avLst/>
          </a:prstGeom>
          <a:solidFill>
            <a:schemeClr val="tx2"/>
          </a:solidFill>
          <a:ln>
            <a:solidFill>
              <a:schemeClr val="accent5"/>
            </a:solid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library(adabag)</a:t>
            </a:r>
          </a:p>
          <a:p>
            <a:pPr marL="0" indent="0" algn="just"/>
            <a:endParaRPr lang="en-GB" sz="1200" dirty="0">
              <a:solidFill>
                <a:schemeClr val="bg2"/>
              </a:solidFill>
              <a:latin typeface="Raleway" pitchFamily="2" charset="0"/>
            </a:endParaRPr>
          </a:p>
          <a:p>
            <a:pPr marL="0" indent="0" algn="just"/>
            <a:r>
              <a:rPr lang="en-GB" sz="1200" dirty="0">
                <a:solidFill>
                  <a:schemeClr val="tx1"/>
                </a:solidFill>
                <a:latin typeface="Raleway" pitchFamily="2" charset="0"/>
              </a:rPr>
              <a:t>#tree construction parameters</a:t>
            </a:r>
          </a:p>
          <a:p>
            <a:pPr marL="0" indent="0" algn="just"/>
            <a:r>
              <a:rPr lang="en-GB" sz="1200" dirty="0">
                <a:solidFill>
                  <a:schemeClr val="bg2"/>
                </a:solidFill>
                <a:latin typeface="Raleway" pitchFamily="2" charset="0"/>
              </a:rPr>
              <a:t>parameters = list(cp=0,maxdepth=1,minbucket=1)</a:t>
            </a:r>
          </a:p>
          <a:p>
            <a:pPr marL="0" indent="0" algn="just"/>
            <a:endParaRPr lang="en-GB" sz="1200" dirty="0">
              <a:solidFill>
                <a:schemeClr val="bg2"/>
              </a:solidFill>
              <a:latin typeface="Raleway" pitchFamily="2" charset="0"/>
            </a:endParaRPr>
          </a:p>
          <a:p>
            <a:pPr marL="0" indent="0" algn="just"/>
            <a:r>
              <a:rPr lang="en-GB" sz="1200" dirty="0">
                <a:solidFill>
                  <a:schemeClr val="tx1"/>
                </a:solidFill>
                <a:latin typeface="Raleway" pitchFamily="2" charset="0"/>
              </a:rPr>
              <a:t>#boosting with 100 stump decision</a:t>
            </a:r>
          </a:p>
          <a:p>
            <a:pPr marL="0" indent="0" algn="just"/>
            <a:r>
              <a:rPr lang="en-GB" sz="1200" dirty="0">
                <a:solidFill>
                  <a:schemeClr val="bg2"/>
                </a:solidFill>
                <a:latin typeface="Raleway" pitchFamily="2" charset="0"/>
              </a:rPr>
              <a:t>stump.boosting &lt;- boosting(y ~ ., data = d.train, mfinal=100, control=parameters)</a:t>
            </a:r>
          </a:p>
        </p:txBody>
      </p:sp>
      <p:sp>
        <p:nvSpPr>
          <p:cNvPr id="11" name="Google Shape;89;p13">
            <a:extLst>
              <a:ext uri="{FF2B5EF4-FFF2-40B4-BE49-F238E27FC236}">
                <a16:creationId xmlns:a16="http://schemas.microsoft.com/office/drawing/2014/main" id="{79368E22-BC56-4E80-C5BE-8540D34ADA70}"/>
              </a:ext>
            </a:extLst>
          </p:cNvPr>
          <p:cNvSpPr txBox="1">
            <a:spLocks/>
          </p:cNvSpPr>
          <p:nvPr/>
        </p:nvSpPr>
        <p:spPr>
          <a:xfrm>
            <a:off x="1860091" y="3283477"/>
            <a:ext cx="3892440" cy="1817780"/>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latin typeface="Raleway" pitchFamily="2" charset="0"/>
              </a:rPr>
              <a:t>(1) Interactions are not considered in the basic model yet boosting improves the performance because the variables appear in turn in the different (1) We do not consider the interactions in the basic model but boosting improves the performance because the variables appear in turn in the different trees, and with the different cutting thresholds, it induces a sort of "fuzzy" border.</a:t>
            </a:r>
          </a:p>
          <a:p>
            <a:pPr marL="0" indent="0" algn="just"/>
            <a:endParaRPr lang="en-GB" sz="1000" dirty="0">
              <a:solidFill>
                <a:schemeClr val="bg2"/>
              </a:solidFill>
              <a:latin typeface="Raleway" pitchFamily="2" charset="0"/>
            </a:endParaRPr>
          </a:p>
          <a:p>
            <a:pPr marL="0" indent="0" algn="just"/>
            <a:r>
              <a:rPr lang="en-GB" sz="1000" dirty="0">
                <a:solidFill>
                  <a:schemeClr val="bg2"/>
                </a:solidFill>
                <a:latin typeface="Raleway" pitchFamily="2" charset="0"/>
              </a:rPr>
              <a:t>(2) With a 2-level tree, we would consider the second-order interactions between the variables. Etc. But this lesser bias can lead to a loss of variance.</a:t>
            </a:r>
          </a:p>
          <a:p>
            <a:pPr marL="0" indent="0" algn="just"/>
            <a:endParaRPr lang="en-GB" sz="1000" dirty="0">
              <a:solidFill>
                <a:schemeClr val="bg2"/>
              </a:solidFill>
              <a:latin typeface="Raleway" pitchFamily="2" charset="0"/>
            </a:endParaRPr>
          </a:p>
          <a:p>
            <a:pPr marL="0" indent="0" algn="just"/>
            <a:r>
              <a:rPr lang="en-GB" sz="1000" dirty="0">
                <a:solidFill>
                  <a:schemeClr val="bg2"/>
                </a:solidFill>
                <a:latin typeface="Raleway" pitchFamily="2" charset="0"/>
              </a:rPr>
              <a:t>(3) If all the descriptors are binary, boosting decision stump corresponds to a linear combination of</a:t>
            </a:r>
          </a:p>
        </p:txBody>
      </p:sp>
    </p:spTree>
    <p:extLst>
      <p:ext uri="{BB962C8B-B14F-4D97-AF65-F5344CB8AC3E}">
        <p14:creationId xmlns:p14="http://schemas.microsoft.com/office/powerpoint/2010/main" val="3890596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Boosting</a:t>
            </a:r>
          </a:p>
        </p:txBody>
      </p:sp>
      <p:sp>
        <p:nvSpPr>
          <p:cNvPr id="86" name="Google Shape;86;p13"/>
          <p:cNvSpPr txBox="1">
            <a:spLocks noGrp="1"/>
          </p:cNvSpPr>
          <p:nvPr>
            <p:ph type="ctrTitle"/>
          </p:nvPr>
        </p:nvSpPr>
        <p:spPr>
          <a:xfrm>
            <a:off x="2324100" y="349124"/>
            <a:ext cx="4495800"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900" dirty="0"/>
              <a:t>Boosting</a:t>
            </a:r>
            <a:br>
              <a:rPr lang="en-GB" sz="2900" dirty="0"/>
            </a:br>
            <a:r>
              <a:rPr lang="en-GB" sz="1400" dirty="0"/>
              <a:t>Decision Stump</a:t>
            </a:r>
          </a:p>
        </p:txBody>
      </p:sp>
      <p:pic>
        <p:nvPicPr>
          <p:cNvPr id="3" name="Picture 2" descr="Graphical user interface&#10;&#10;Description automatically generated">
            <a:extLst>
              <a:ext uri="{FF2B5EF4-FFF2-40B4-BE49-F238E27FC236}">
                <a16:creationId xmlns:a16="http://schemas.microsoft.com/office/drawing/2014/main" id="{0DD00786-AF86-1441-B0F4-CA764B310164}"/>
              </a:ext>
            </a:extLst>
          </p:cNvPr>
          <p:cNvPicPr>
            <a:picLocks noChangeAspect="1"/>
          </p:cNvPicPr>
          <p:nvPr/>
        </p:nvPicPr>
        <p:blipFill>
          <a:blip r:embed="rId3"/>
          <a:stretch>
            <a:fillRect/>
          </a:stretch>
        </p:blipFill>
        <p:spPr>
          <a:xfrm>
            <a:off x="1673501" y="942875"/>
            <a:ext cx="5796998" cy="4200625"/>
          </a:xfrm>
          <a:prstGeom prst="rect">
            <a:avLst/>
          </a:prstGeom>
        </p:spPr>
      </p:pic>
      <p:sp>
        <p:nvSpPr>
          <p:cNvPr id="4" name="Google Shape;89;p13">
            <a:extLst>
              <a:ext uri="{FF2B5EF4-FFF2-40B4-BE49-F238E27FC236}">
                <a16:creationId xmlns:a16="http://schemas.microsoft.com/office/drawing/2014/main" id="{1F214D40-464B-3D4C-6667-B0B7E78A26D8}"/>
              </a:ext>
            </a:extLst>
          </p:cNvPr>
          <p:cNvSpPr txBox="1">
            <a:spLocks/>
          </p:cNvSpPr>
          <p:nvPr/>
        </p:nvSpPr>
        <p:spPr>
          <a:xfrm>
            <a:off x="3797863" y="1057801"/>
            <a:ext cx="3899473" cy="617913"/>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A didactic example (Shapire &amp; Freund, 2012)</a:t>
            </a:r>
          </a:p>
          <a:p>
            <a:pPr marL="0" indent="0" algn="just"/>
            <a:r>
              <a:rPr lang="en-GB" sz="1200" dirty="0">
                <a:solidFill>
                  <a:schemeClr val="bg2"/>
                </a:solidFill>
                <a:latin typeface="Raleway" pitchFamily="2" charset="0"/>
              </a:rPr>
              <a:t>Cf. Cheng Li ''A gentle introduction to gradient boosting''</a:t>
            </a:r>
          </a:p>
        </p:txBody>
      </p:sp>
      <p:sp>
        <p:nvSpPr>
          <p:cNvPr id="5" name="Google Shape;89;p13">
            <a:extLst>
              <a:ext uri="{FF2B5EF4-FFF2-40B4-BE49-F238E27FC236}">
                <a16:creationId xmlns:a16="http://schemas.microsoft.com/office/drawing/2014/main" id="{C8DF2E26-1EFE-2B99-4816-E53DECAA7A36}"/>
              </a:ext>
            </a:extLst>
          </p:cNvPr>
          <p:cNvSpPr txBox="1">
            <a:spLocks/>
          </p:cNvSpPr>
          <p:nvPr/>
        </p:nvSpPr>
        <p:spPr>
          <a:xfrm>
            <a:off x="4657673" y="2019968"/>
            <a:ext cx="3503688" cy="617913"/>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A one-level tree will not be able to discern</a:t>
            </a:r>
          </a:p>
          <a:p>
            <a:pPr marL="0" indent="0" algn="just"/>
            <a:r>
              <a:rPr lang="en-GB" sz="1200" dirty="0">
                <a:solidFill>
                  <a:schemeClr val="bg2"/>
                </a:solidFill>
                <a:latin typeface="Raleway" pitchFamily="2" charset="0"/>
              </a:rPr>
              <a:t>perfectly the ''+'' of the ''-''.</a:t>
            </a:r>
          </a:p>
        </p:txBody>
      </p:sp>
      <p:sp>
        <p:nvSpPr>
          <p:cNvPr id="6" name="Google Shape;89;p13">
            <a:extLst>
              <a:ext uri="{FF2B5EF4-FFF2-40B4-BE49-F238E27FC236}">
                <a16:creationId xmlns:a16="http://schemas.microsoft.com/office/drawing/2014/main" id="{658F8B42-A794-0FB6-5E95-705091DDC39D}"/>
              </a:ext>
            </a:extLst>
          </p:cNvPr>
          <p:cNvSpPr txBox="1">
            <a:spLocks/>
          </p:cNvSpPr>
          <p:nvPr/>
        </p:nvSpPr>
        <p:spPr>
          <a:xfrm>
            <a:off x="2385320" y="2673178"/>
            <a:ext cx="4022304" cy="38392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accent5"/>
                </a:solidFill>
                <a:latin typeface="Raleway" pitchFamily="2" charset="0"/>
              </a:rPr>
              <a:t>But a combination of 3 trees on one level will do it!!!</a:t>
            </a:r>
          </a:p>
        </p:txBody>
      </p:sp>
      <p:sp>
        <p:nvSpPr>
          <p:cNvPr id="7" name="Google Shape;89;p13">
            <a:extLst>
              <a:ext uri="{FF2B5EF4-FFF2-40B4-BE49-F238E27FC236}">
                <a16:creationId xmlns:a16="http://schemas.microsoft.com/office/drawing/2014/main" id="{EBAE9DBE-15B4-451F-7389-245840F4E9CF}"/>
              </a:ext>
            </a:extLst>
          </p:cNvPr>
          <p:cNvSpPr txBox="1">
            <a:spLocks/>
          </p:cNvSpPr>
          <p:nvPr/>
        </p:nvSpPr>
        <p:spPr>
          <a:xfrm>
            <a:off x="1617260" y="4301780"/>
            <a:ext cx="2872853" cy="77518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accent5"/>
                </a:solidFill>
                <a:latin typeface="Raleway" pitchFamily="2" charset="0"/>
              </a:rPr>
              <a:t>The combination produces a model that, can perfectly discern the classes</a:t>
            </a:r>
          </a:p>
        </p:txBody>
      </p:sp>
    </p:spTree>
    <p:extLst>
      <p:ext uri="{BB962C8B-B14F-4D97-AF65-F5344CB8AC3E}">
        <p14:creationId xmlns:p14="http://schemas.microsoft.com/office/powerpoint/2010/main" val="3289496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Boosting</a:t>
            </a:r>
          </a:p>
        </p:txBody>
      </p:sp>
      <p:sp>
        <p:nvSpPr>
          <p:cNvPr id="86" name="Google Shape;86;p13"/>
          <p:cNvSpPr txBox="1">
            <a:spLocks noGrp="1"/>
          </p:cNvSpPr>
          <p:nvPr>
            <p:ph type="ctrTitle"/>
          </p:nvPr>
        </p:nvSpPr>
        <p:spPr>
          <a:xfrm>
            <a:off x="2324100" y="349124"/>
            <a:ext cx="4495800"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900" dirty="0"/>
              <a:t>Boosting</a:t>
            </a:r>
            <a:br>
              <a:rPr lang="en-GB" sz="6000" dirty="0"/>
            </a:br>
            <a:r>
              <a:rPr lang="en-GB" sz="1600" dirty="0"/>
              <a:t>balance sheet</a:t>
            </a:r>
            <a:endParaRPr lang="en-GB" sz="1400" dirty="0"/>
          </a:p>
        </p:txBody>
      </p:sp>
      <p:pic>
        <p:nvPicPr>
          <p:cNvPr id="8" name="Picture 7" descr="Text&#10;&#10;Description automatically generated">
            <a:extLst>
              <a:ext uri="{FF2B5EF4-FFF2-40B4-BE49-F238E27FC236}">
                <a16:creationId xmlns:a16="http://schemas.microsoft.com/office/drawing/2014/main" id="{AB553888-7B21-F18B-D2E2-0AAF8CDCC936}"/>
              </a:ext>
            </a:extLst>
          </p:cNvPr>
          <p:cNvPicPr>
            <a:picLocks noChangeAspect="1"/>
          </p:cNvPicPr>
          <p:nvPr/>
        </p:nvPicPr>
        <p:blipFill>
          <a:blip r:embed="rId3"/>
          <a:stretch>
            <a:fillRect/>
          </a:stretch>
        </p:blipFill>
        <p:spPr>
          <a:xfrm>
            <a:off x="1412331" y="464050"/>
            <a:ext cx="6668019" cy="4679449"/>
          </a:xfrm>
          <a:prstGeom prst="rect">
            <a:avLst/>
          </a:prstGeom>
        </p:spPr>
      </p:pic>
      <p:sp>
        <p:nvSpPr>
          <p:cNvPr id="9" name="Google Shape;89;p13">
            <a:extLst>
              <a:ext uri="{FF2B5EF4-FFF2-40B4-BE49-F238E27FC236}">
                <a16:creationId xmlns:a16="http://schemas.microsoft.com/office/drawing/2014/main" id="{41BFDE97-B2E7-BBD5-D01D-15B1E5383F3F}"/>
              </a:ext>
            </a:extLst>
          </p:cNvPr>
          <p:cNvSpPr txBox="1">
            <a:spLocks/>
          </p:cNvSpPr>
          <p:nvPr/>
        </p:nvSpPr>
        <p:spPr>
          <a:xfrm>
            <a:off x="1782739" y="1654081"/>
            <a:ext cx="1355039" cy="91766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2400" b="1" dirty="0">
                <a:solidFill>
                  <a:schemeClr val="accent5"/>
                </a:solidFill>
                <a:latin typeface="Raleway" pitchFamily="2" charset="0"/>
              </a:rPr>
              <a:t>Pros</a:t>
            </a:r>
          </a:p>
        </p:txBody>
      </p:sp>
      <p:sp>
        <p:nvSpPr>
          <p:cNvPr id="10" name="Google Shape;89;p13">
            <a:extLst>
              <a:ext uri="{FF2B5EF4-FFF2-40B4-BE49-F238E27FC236}">
                <a16:creationId xmlns:a16="http://schemas.microsoft.com/office/drawing/2014/main" id="{E129F3C0-5CBD-015D-EFCE-CC3782A94C72}"/>
              </a:ext>
            </a:extLst>
          </p:cNvPr>
          <p:cNvSpPr txBox="1">
            <a:spLocks/>
          </p:cNvSpPr>
          <p:nvPr/>
        </p:nvSpPr>
        <p:spPr>
          <a:xfrm>
            <a:off x="1537324" y="3624690"/>
            <a:ext cx="1676724" cy="91766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2400" b="1" dirty="0">
                <a:solidFill>
                  <a:schemeClr val="accent5"/>
                </a:solidFill>
                <a:latin typeface="Raleway" pitchFamily="2" charset="0"/>
              </a:rPr>
              <a:t>Cons</a:t>
            </a:r>
          </a:p>
        </p:txBody>
      </p:sp>
      <p:sp>
        <p:nvSpPr>
          <p:cNvPr id="11" name="Google Shape;89;p13">
            <a:extLst>
              <a:ext uri="{FF2B5EF4-FFF2-40B4-BE49-F238E27FC236}">
                <a16:creationId xmlns:a16="http://schemas.microsoft.com/office/drawing/2014/main" id="{BDB5E3F7-8035-9EAE-82D4-4F976E4772AE}"/>
              </a:ext>
            </a:extLst>
          </p:cNvPr>
          <p:cNvSpPr txBox="1">
            <a:spLocks/>
          </p:cNvSpPr>
          <p:nvPr/>
        </p:nvSpPr>
        <p:spPr>
          <a:xfrm>
            <a:off x="3395253" y="1235121"/>
            <a:ext cx="4861641" cy="1883391"/>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dirty="0">
                <a:solidFill>
                  <a:schemeClr val="bg2"/>
                </a:solidFill>
                <a:latin typeface="Raleway" pitchFamily="2" charset="0"/>
              </a:rPr>
              <a:t>- Good prediction performance</a:t>
            </a:r>
          </a:p>
          <a:p>
            <a:pPr marL="0" indent="0" algn="just"/>
            <a:r>
              <a:rPr lang="en-GB" dirty="0">
                <a:solidFill>
                  <a:schemeClr val="bg2"/>
                </a:solidFill>
                <a:latin typeface="Raleway" pitchFamily="2" charset="0"/>
              </a:rPr>
              <a:t>- Simple parameterization (B)</a:t>
            </a:r>
          </a:p>
          <a:p>
            <a:pPr marL="0" indent="0" algn="just"/>
            <a:r>
              <a:rPr lang="en-GB" dirty="0">
                <a:solidFill>
                  <a:schemeClr val="bg2"/>
                </a:solidFill>
                <a:latin typeface="Raleway" pitchFamily="2" charset="0"/>
              </a:rPr>
              <a:t>- Importance of variables</a:t>
            </a:r>
          </a:p>
          <a:p>
            <a:pPr marL="0" indent="0" algn="just"/>
            <a:r>
              <a:rPr lang="en-GB" dirty="0">
                <a:solidFill>
                  <a:schemeClr val="bg2"/>
                </a:solidFill>
                <a:latin typeface="Raleway" pitchFamily="2" charset="0"/>
              </a:rPr>
              <a:t>- Plays on the bias and variance</a:t>
            </a:r>
          </a:p>
          <a:p>
            <a:pPr marL="0" indent="0" algn="just"/>
            <a:r>
              <a:rPr lang="en-GB" dirty="0">
                <a:solidFill>
                  <a:schemeClr val="bg2"/>
                </a:solidFill>
                <a:latin typeface="Raleway" pitchFamily="2" charset="0"/>
              </a:rPr>
              <a:t>- Does not require large trees</a:t>
            </a:r>
          </a:p>
          <a:p>
            <a:pPr marL="0" indent="0" algn="just"/>
            <a:r>
              <a:rPr lang="en-GB" dirty="0">
                <a:solidFill>
                  <a:schemeClr val="bg2"/>
                </a:solidFill>
                <a:latin typeface="Raleway" pitchFamily="2" charset="0"/>
              </a:rPr>
              <a:t>- We can play on the depth to consider the </a:t>
            </a:r>
            <a:br>
              <a:rPr lang="en-GB" dirty="0">
                <a:solidFill>
                  <a:schemeClr val="bg2"/>
                </a:solidFill>
                <a:latin typeface="Raleway" pitchFamily="2" charset="0"/>
              </a:rPr>
            </a:br>
            <a:r>
              <a:rPr lang="en-GB" dirty="0">
                <a:solidFill>
                  <a:schemeClr val="bg2"/>
                </a:solidFill>
                <a:latin typeface="Raleway" pitchFamily="2" charset="0"/>
              </a:rPr>
              <a:t>    interactions (number of splits - ex. decision stump).</a:t>
            </a:r>
          </a:p>
        </p:txBody>
      </p:sp>
      <p:sp>
        <p:nvSpPr>
          <p:cNvPr id="12" name="Google Shape;89;p13">
            <a:extLst>
              <a:ext uri="{FF2B5EF4-FFF2-40B4-BE49-F238E27FC236}">
                <a16:creationId xmlns:a16="http://schemas.microsoft.com/office/drawing/2014/main" id="{4B52BE45-300F-06DF-9DA4-08FF18E4A29F}"/>
              </a:ext>
            </a:extLst>
          </p:cNvPr>
          <p:cNvSpPr txBox="1">
            <a:spLocks/>
          </p:cNvSpPr>
          <p:nvPr/>
        </p:nvSpPr>
        <p:spPr>
          <a:xfrm>
            <a:off x="3395253" y="3491784"/>
            <a:ext cx="4861642" cy="1530592"/>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dirty="0">
                <a:solidFill>
                  <a:schemeClr val="bg2"/>
                </a:solidFill>
                <a:latin typeface="Raleway" pitchFamily="2" charset="0"/>
              </a:rPr>
              <a:t>- No parallelization possible</a:t>
            </a:r>
          </a:p>
          <a:p>
            <a:pPr marL="0" indent="0" algn="just"/>
            <a:r>
              <a:rPr lang="en-GB" dirty="0">
                <a:solidFill>
                  <a:schemeClr val="bg2"/>
                </a:solidFill>
                <a:latin typeface="Raleway" pitchFamily="2" charset="0"/>
              </a:rPr>
              <a:t>- Problem if Mb too simple : underfitting</a:t>
            </a:r>
          </a:p>
          <a:p>
            <a:pPr marL="0" indent="0" algn="just"/>
            <a:r>
              <a:rPr lang="en-GB" dirty="0">
                <a:solidFill>
                  <a:schemeClr val="bg2"/>
                </a:solidFill>
                <a:latin typeface="Raleway" pitchFamily="2" charset="0"/>
              </a:rPr>
              <a:t>- Problem if Mb too complex: overfitting</a:t>
            </a:r>
          </a:p>
          <a:p>
            <a:pPr marL="0" indent="0" algn="just"/>
            <a:r>
              <a:rPr lang="en-GB" dirty="0">
                <a:solidFill>
                  <a:schemeClr val="bg2"/>
                </a:solidFill>
                <a:latin typeface="Raleway" pitchFamily="2" charset="0"/>
              </a:rPr>
              <a:t>- Problem if outliers or noisy points, exaggerated </a:t>
            </a:r>
            <a:br>
              <a:rPr lang="en-GB" dirty="0">
                <a:solidFill>
                  <a:schemeClr val="bg2"/>
                </a:solidFill>
                <a:latin typeface="Raleway" pitchFamily="2" charset="0"/>
              </a:rPr>
            </a:br>
            <a:r>
              <a:rPr lang="en-GB" dirty="0">
                <a:solidFill>
                  <a:schemeClr val="bg2"/>
                </a:solidFill>
                <a:latin typeface="Raleway" pitchFamily="2" charset="0"/>
              </a:rPr>
              <a:t>    weights</a:t>
            </a:r>
          </a:p>
          <a:p>
            <a:pPr marL="0" indent="0" algn="just"/>
            <a:r>
              <a:rPr lang="en-GB" dirty="0">
                <a:solidFill>
                  <a:schemeClr val="bg2"/>
                </a:solidFill>
                <a:latin typeface="Raleway" pitchFamily="2" charset="0"/>
              </a:rPr>
              <a:t>- Deployment of such a model remains complicated.</a:t>
            </a:r>
          </a:p>
        </p:txBody>
      </p:sp>
    </p:spTree>
    <p:extLst>
      <p:ext uri="{BB962C8B-B14F-4D97-AF65-F5344CB8AC3E}">
        <p14:creationId xmlns:p14="http://schemas.microsoft.com/office/powerpoint/2010/main" val="598107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6450" y="1215625"/>
            <a:ext cx="7688100" cy="90660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4400" dirty="0"/>
              <a:t>Software</a:t>
            </a:r>
          </a:p>
        </p:txBody>
      </p:sp>
      <p:sp>
        <p:nvSpPr>
          <p:cNvPr id="89" name="Google Shape;89;p13"/>
          <p:cNvSpPr txBox="1">
            <a:spLocks noGrp="1"/>
          </p:cNvSpPr>
          <p:nvPr>
            <p:ph type="subTitle" idx="1"/>
          </p:nvPr>
        </p:nvSpPr>
        <p:spPr>
          <a:xfrm>
            <a:off x="2822400" y="0"/>
            <a:ext cx="3385200"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Boosting</a:t>
            </a:r>
          </a:p>
        </p:txBody>
      </p:sp>
      <p:pic>
        <p:nvPicPr>
          <p:cNvPr id="90" name="Google Shape;90;p13"/>
          <p:cNvPicPr preferRelativeResize="0"/>
          <p:nvPr/>
        </p:nvPicPr>
        <p:blipFill>
          <a:blip r:embed="rId3">
            <a:alphaModFix/>
          </a:blip>
          <a:stretch>
            <a:fillRect/>
          </a:stretch>
        </p:blipFill>
        <p:spPr>
          <a:xfrm>
            <a:off x="7506269" y="543375"/>
            <a:ext cx="1501156" cy="1462845"/>
          </a:xfrm>
          <a:prstGeom prst="rect">
            <a:avLst/>
          </a:prstGeom>
          <a:noFill/>
          <a:ln>
            <a:noFill/>
          </a:ln>
        </p:spPr>
      </p:pic>
      <p:sp>
        <p:nvSpPr>
          <p:cNvPr id="5" name="Google Shape;89;p13">
            <a:extLst>
              <a:ext uri="{FF2B5EF4-FFF2-40B4-BE49-F238E27FC236}">
                <a16:creationId xmlns:a16="http://schemas.microsoft.com/office/drawing/2014/main" id="{EDD6CC6C-8721-485C-556A-E61B6957CC38}"/>
              </a:ext>
            </a:extLst>
          </p:cNvPr>
          <p:cNvSpPr txBox="1">
            <a:spLocks/>
          </p:cNvSpPr>
          <p:nvPr/>
        </p:nvSpPr>
        <p:spPr>
          <a:xfrm>
            <a:off x="7137779" y="2770334"/>
            <a:ext cx="1214652" cy="10903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400" dirty="0">
              <a:solidFill>
                <a:schemeClr val="bg2"/>
              </a:solidFill>
            </a:endParaRPr>
          </a:p>
        </p:txBody>
      </p:sp>
      <p:pic>
        <p:nvPicPr>
          <p:cNvPr id="6" name="Picture 5" descr="Icon&#10;&#10;Description automatically generated">
            <a:extLst>
              <a:ext uri="{FF2B5EF4-FFF2-40B4-BE49-F238E27FC236}">
                <a16:creationId xmlns:a16="http://schemas.microsoft.com/office/drawing/2014/main" id="{C7717F3F-724C-AE4F-98B4-507B82D4D5AF}"/>
              </a:ext>
            </a:extLst>
          </p:cNvPr>
          <p:cNvPicPr>
            <a:picLocks noChangeAspect="1"/>
          </p:cNvPicPr>
          <p:nvPr/>
        </p:nvPicPr>
        <p:blipFill>
          <a:blip r:embed="rId4"/>
          <a:stretch>
            <a:fillRect/>
          </a:stretch>
        </p:blipFill>
        <p:spPr>
          <a:xfrm>
            <a:off x="3174458" y="1828800"/>
            <a:ext cx="2792083" cy="2792083"/>
          </a:xfrm>
          <a:prstGeom prst="rect">
            <a:avLst/>
          </a:prstGeom>
        </p:spPr>
      </p:pic>
    </p:spTree>
    <p:extLst>
      <p:ext uri="{BB962C8B-B14F-4D97-AF65-F5344CB8AC3E}">
        <p14:creationId xmlns:p14="http://schemas.microsoft.com/office/powerpoint/2010/main" val="3861924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Boosting</a:t>
            </a:r>
          </a:p>
        </p:txBody>
      </p:sp>
      <p:sp>
        <p:nvSpPr>
          <p:cNvPr id="86" name="Google Shape;86;p13"/>
          <p:cNvSpPr txBox="1">
            <a:spLocks noGrp="1"/>
          </p:cNvSpPr>
          <p:nvPr>
            <p:ph type="ctrTitle"/>
          </p:nvPr>
        </p:nvSpPr>
        <p:spPr>
          <a:xfrm>
            <a:off x="2324100" y="349124"/>
            <a:ext cx="4495800" cy="66015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900" dirty="0"/>
              <a:t>R &amp; Python</a:t>
            </a:r>
            <a:endParaRPr lang="en-GB" sz="1400" dirty="0"/>
          </a:p>
        </p:txBody>
      </p:sp>
      <p:pic>
        <p:nvPicPr>
          <p:cNvPr id="3" name="Picture 2" descr="Graphical user interface, text&#10;&#10;Description automatically generated">
            <a:extLst>
              <a:ext uri="{FF2B5EF4-FFF2-40B4-BE49-F238E27FC236}">
                <a16:creationId xmlns:a16="http://schemas.microsoft.com/office/drawing/2014/main" id="{682031B7-D65A-7038-1A77-76C21DAB07E0}"/>
              </a:ext>
            </a:extLst>
          </p:cNvPr>
          <p:cNvPicPr>
            <a:picLocks noChangeAspect="1"/>
          </p:cNvPicPr>
          <p:nvPr/>
        </p:nvPicPr>
        <p:blipFill>
          <a:blip r:embed="rId3"/>
          <a:stretch>
            <a:fillRect/>
          </a:stretch>
        </p:blipFill>
        <p:spPr>
          <a:xfrm>
            <a:off x="1672692" y="813174"/>
            <a:ext cx="5684616" cy="4192156"/>
          </a:xfrm>
          <a:prstGeom prst="rect">
            <a:avLst/>
          </a:prstGeom>
        </p:spPr>
      </p:pic>
      <p:sp>
        <p:nvSpPr>
          <p:cNvPr id="4" name="Google Shape;89;p13">
            <a:extLst>
              <a:ext uri="{FF2B5EF4-FFF2-40B4-BE49-F238E27FC236}">
                <a16:creationId xmlns:a16="http://schemas.microsoft.com/office/drawing/2014/main" id="{134503F7-381A-2803-45D7-5AB602017B35}"/>
              </a:ext>
            </a:extLst>
          </p:cNvPr>
          <p:cNvSpPr txBox="1">
            <a:spLocks/>
          </p:cNvSpPr>
          <p:nvPr/>
        </p:nvSpPr>
        <p:spPr>
          <a:xfrm>
            <a:off x="2132835" y="1098657"/>
            <a:ext cx="4793404" cy="73696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R and Python include powerful packages for set methods. R with "randomForest", "adabag", etc. (seen in this support); Python with the "scikit-learn" module.</a:t>
            </a:r>
          </a:p>
        </p:txBody>
      </p:sp>
      <p:sp>
        <p:nvSpPr>
          <p:cNvPr id="5" name="Google Shape;89;p13">
            <a:extLst>
              <a:ext uri="{FF2B5EF4-FFF2-40B4-BE49-F238E27FC236}">
                <a16:creationId xmlns:a16="http://schemas.microsoft.com/office/drawing/2014/main" id="{66035306-31B4-0618-8D89-1483C8FD56C3}"/>
              </a:ext>
            </a:extLst>
          </p:cNvPr>
          <p:cNvSpPr txBox="1">
            <a:spLocks/>
          </p:cNvSpPr>
          <p:nvPr/>
        </p:nvSpPr>
        <p:spPr>
          <a:xfrm>
            <a:off x="4104937" y="3555255"/>
            <a:ext cx="3366371" cy="1310172"/>
          </a:xfrm>
          <a:prstGeom prst="rect">
            <a:avLst/>
          </a:prstGeom>
          <a:solidFill>
            <a:schemeClr val="tx2"/>
          </a:solidFill>
          <a:ln>
            <a:solidFill>
              <a:schemeClr val="tx1"/>
            </a:solid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dirty="0">
                <a:solidFill>
                  <a:schemeClr val="bg2"/>
                </a:solidFill>
                <a:latin typeface="Raleway" pitchFamily="2" charset="0"/>
              </a:rPr>
              <a:t>The advantage of R and Python is that you have a powerful programming language to define sophisticated processing sequences. sophisticated processing sequences. The disadvantage is that mastering these languages requires an apprenticeship.</a:t>
            </a:r>
          </a:p>
        </p:txBody>
      </p:sp>
    </p:spTree>
    <p:extLst>
      <p:ext uri="{BB962C8B-B14F-4D97-AF65-F5344CB8AC3E}">
        <p14:creationId xmlns:p14="http://schemas.microsoft.com/office/powerpoint/2010/main" val="3407574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Boosting</a:t>
            </a:r>
          </a:p>
        </p:txBody>
      </p:sp>
      <p:sp>
        <p:nvSpPr>
          <p:cNvPr id="86" name="Google Shape;86;p13"/>
          <p:cNvSpPr txBox="1">
            <a:spLocks noGrp="1"/>
          </p:cNvSpPr>
          <p:nvPr>
            <p:ph type="ctrTitle"/>
          </p:nvPr>
        </p:nvSpPr>
        <p:spPr>
          <a:xfrm>
            <a:off x="2324100" y="349124"/>
            <a:ext cx="4495800" cy="66015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900" dirty="0"/>
              <a:t>Tanagra</a:t>
            </a:r>
            <a:endParaRPr lang="en-GB" sz="1400" dirty="0"/>
          </a:p>
        </p:txBody>
      </p:sp>
      <p:pic>
        <p:nvPicPr>
          <p:cNvPr id="6" name="Picture 5" descr="Graphical user interface&#10;&#10;Description automatically generated">
            <a:extLst>
              <a:ext uri="{FF2B5EF4-FFF2-40B4-BE49-F238E27FC236}">
                <a16:creationId xmlns:a16="http://schemas.microsoft.com/office/drawing/2014/main" id="{14D35B43-3455-B2C8-0D5F-E54AB9053622}"/>
              </a:ext>
            </a:extLst>
          </p:cNvPr>
          <p:cNvPicPr>
            <a:picLocks noChangeAspect="1"/>
          </p:cNvPicPr>
          <p:nvPr/>
        </p:nvPicPr>
        <p:blipFill>
          <a:blip r:embed="rId3"/>
          <a:stretch>
            <a:fillRect/>
          </a:stretch>
        </p:blipFill>
        <p:spPr>
          <a:xfrm>
            <a:off x="1584243" y="464050"/>
            <a:ext cx="6726141" cy="4618061"/>
          </a:xfrm>
          <a:prstGeom prst="rect">
            <a:avLst/>
          </a:prstGeom>
        </p:spPr>
      </p:pic>
      <p:sp>
        <p:nvSpPr>
          <p:cNvPr id="7" name="Google Shape;89;p13">
            <a:extLst>
              <a:ext uri="{FF2B5EF4-FFF2-40B4-BE49-F238E27FC236}">
                <a16:creationId xmlns:a16="http://schemas.microsoft.com/office/drawing/2014/main" id="{029AAECF-CE8D-9B65-2C58-A421157DC15D}"/>
              </a:ext>
            </a:extLst>
          </p:cNvPr>
          <p:cNvSpPr txBox="1">
            <a:spLocks/>
          </p:cNvSpPr>
          <p:nvPr/>
        </p:nvSpPr>
        <p:spPr>
          <a:xfrm>
            <a:off x="1600572" y="1153236"/>
            <a:ext cx="1947846" cy="2333767"/>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In Tanagra, the set methods can be combined with any type of basic model (here tree type C4.5). methods can be combined with any type of basic model (here tree type C4.5).</a:t>
            </a:r>
          </a:p>
          <a:p>
            <a:pPr marL="0" indent="0" algn="just"/>
            <a:endParaRPr lang="en-GB" sz="1200" dirty="0">
              <a:solidFill>
                <a:schemeClr val="bg2"/>
              </a:solidFill>
              <a:latin typeface="Raleway" pitchFamily="2" charset="0"/>
            </a:endParaRPr>
          </a:p>
          <a:p>
            <a:pPr marL="0" indent="0" algn="just"/>
            <a:r>
              <a:rPr lang="en-GB" sz="1200" dirty="0">
                <a:solidFill>
                  <a:schemeClr val="bg2"/>
                </a:solidFill>
                <a:latin typeface="Raleway" pitchFamily="2" charset="0"/>
              </a:rPr>
              <a:t>The combination BAGGING + RND TREE corresponds to the Random Forest.</a:t>
            </a:r>
          </a:p>
        </p:txBody>
      </p:sp>
      <p:sp>
        <p:nvSpPr>
          <p:cNvPr id="8" name="Google Shape;89;p13">
            <a:extLst>
              <a:ext uri="{FF2B5EF4-FFF2-40B4-BE49-F238E27FC236}">
                <a16:creationId xmlns:a16="http://schemas.microsoft.com/office/drawing/2014/main" id="{748DC237-E8E8-44D0-6409-F0E4FD0BDD73}"/>
              </a:ext>
            </a:extLst>
          </p:cNvPr>
          <p:cNvSpPr txBox="1">
            <a:spLocks/>
          </p:cNvSpPr>
          <p:nvPr/>
        </p:nvSpPr>
        <p:spPr>
          <a:xfrm>
            <a:off x="1907647" y="4408227"/>
            <a:ext cx="6246890" cy="71650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Tanagra Tutorial, "Random Forests", March 2008.</a:t>
            </a:r>
          </a:p>
          <a:p>
            <a:pPr marL="0" indent="0" algn="just"/>
            <a:r>
              <a:rPr lang="en-GB" sz="1200" dirty="0">
                <a:solidFill>
                  <a:schemeClr val="bg2"/>
                </a:solidFill>
                <a:latin typeface="Raleway" pitchFamily="2" charset="0"/>
              </a:rPr>
              <a:t>Tanagra Tutorial, "PLS Discriminant Analysis - Comparative Study", May 2008, page 19.</a:t>
            </a:r>
          </a:p>
        </p:txBody>
      </p:sp>
    </p:spTree>
    <p:extLst>
      <p:ext uri="{BB962C8B-B14F-4D97-AF65-F5344CB8AC3E}">
        <p14:creationId xmlns:p14="http://schemas.microsoft.com/office/powerpoint/2010/main" val="731802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Boosting</a:t>
            </a:r>
          </a:p>
        </p:txBody>
      </p:sp>
      <p:sp>
        <p:nvSpPr>
          <p:cNvPr id="86" name="Google Shape;86;p13"/>
          <p:cNvSpPr txBox="1">
            <a:spLocks noGrp="1"/>
          </p:cNvSpPr>
          <p:nvPr>
            <p:ph type="ctrTitle"/>
          </p:nvPr>
        </p:nvSpPr>
        <p:spPr>
          <a:xfrm>
            <a:off x="2324100" y="349124"/>
            <a:ext cx="4495800" cy="66015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900" dirty="0"/>
              <a:t>Knime, etc</a:t>
            </a:r>
            <a:endParaRPr lang="en-GB" sz="1400" dirty="0"/>
          </a:p>
        </p:txBody>
      </p:sp>
      <p:pic>
        <p:nvPicPr>
          <p:cNvPr id="3" name="Picture 2" descr="A screenshot of a computer&#10;&#10;Description automatically generated with medium confidence">
            <a:extLst>
              <a:ext uri="{FF2B5EF4-FFF2-40B4-BE49-F238E27FC236}">
                <a16:creationId xmlns:a16="http://schemas.microsoft.com/office/drawing/2014/main" id="{B1EB1C9C-E906-E1F6-37E1-E11535C5033C}"/>
              </a:ext>
            </a:extLst>
          </p:cNvPr>
          <p:cNvPicPr>
            <a:picLocks noChangeAspect="1"/>
          </p:cNvPicPr>
          <p:nvPr/>
        </p:nvPicPr>
        <p:blipFill>
          <a:blip r:embed="rId3"/>
          <a:stretch>
            <a:fillRect/>
          </a:stretch>
        </p:blipFill>
        <p:spPr>
          <a:xfrm>
            <a:off x="1694859" y="764275"/>
            <a:ext cx="6316872" cy="4379225"/>
          </a:xfrm>
          <a:prstGeom prst="rect">
            <a:avLst/>
          </a:prstGeom>
        </p:spPr>
      </p:pic>
      <p:sp>
        <p:nvSpPr>
          <p:cNvPr id="4" name="Google Shape;89;p13">
            <a:extLst>
              <a:ext uri="{FF2B5EF4-FFF2-40B4-BE49-F238E27FC236}">
                <a16:creationId xmlns:a16="http://schemas.microsoft.com/office/drawing/2014/main" id="{7B57B425-9DEE-FC24-697B-97E96F6AFCBB}"/>
              </a:ext>
            </a:extLst>
          </p:cNvPr>
          <p:cNvSpPr txBox="1">
            <a:spLocks/>
          </p:cNvSpPr>
          <p:nvPr/>
        </p:nvSpPr>
        <p:spPr>
          <a:xfrm>
            <a:off x="4067034" y="852985"/>
            <a:ext cx="2292824" cy="457200"/>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Confusion matrix on the 268 obs.</a:t>
            </a:r>
          </a:p>
        </p:txBody>
      </p:sp>
      <p:sp>
        <p:nvSpPr>
          <p:cNvPr id="5" name="Google Shape;89;p13">
            <a:extLst>
              <a:ext uri="{FF2B5EF4-FFF2-40B4-BE49-F238E27FC236}">
                <a16:creationId xmlns:a16="http://schemas.microsoft.com/office/drawing/2014/main" id="{50336478-6B9E-9433-2FBA-F1489A5041A2}"/>
              </a:ext>
            </a:extLst>
          </p:cNvPr>
          <p:cNvSpPr txBox="1">
            <a:spLocks/>
          </p:cNvSpPr>
          <p:nvPr/>
        </p:nvSpPr>
        <p:spPr>
          <a:xfrm>
            <a:off x="2822400" y="4565776"/>
            <a:ext cx="3844531" cy="577724"/>
          </a:xfrm>
          <a:prstGeom prst="rect">
            <a:avLst/>
          </a:prstGeom>
          <a:solidFill>
            <a:schemeClr val="tx2"/>
          </a:solid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In Tanagra, the set methods can be combined with any type of basic model (here tree type C4.5). methods can be combined with any type of basic model (here tree type C4.5).</a:t>
            </a:r>
          </a:p>
          <a:p>
            <a:pPr marL="0" indent="0" algn="just"/>
            <a:endParaRPr lang="en-GB" sz="1200" dirty="0">
              <a:solidFill>
                <a:schemeClr val="bg2"/>
              </a:solidFill>
              <a:latin typeface="Raleway" pitchFamily="2" charset="0"/>
            </a:endParaRPr>
          </a:p>
          <a:p>
            <a:pPr marL="0" indent="0" algn="just"/>
            <a:r>
              <a:rPr lang="en-GB" sz="1200" dirty="0">
                <a:solidFill>
                  <a:schemeClr val="bg2"/>
                </a:solidFill>
                <a:latin typeface="Raleway" pitchFamily="2" charset="0"/>
              </a:rPr>
              <a:t>The combination BAGGING + RND TREE corresponds to the Random Forest.</a:t>
            </a:r>
          </a:p>
        </p:txBody>
      </p:sp>
      <p:sp>
        <p:nvSpPr>
          <p:cNvPr id="9" name="Google Shape;89;p13">
            <a:extLst>
              <a:ext uri="{FF2B5EF4-FFF2-40B4-BE49-F238E27FC236}">
                <a16:creationId xmlns:a16="http://schemas.microsoft.com/office/drawing/2014/main" id="{C78C4353-4555-41A8-C26C-43D6930DC00E}"/>
              </a:ext>
            </a:extLst>
          </p:cNvPr>
          <p:cNvSpPr txBox="1">
            <a:spLocks/>
          </p:cNvSpPr>
          <p:nvPr/>
        </p:nvSpPr>
        <p:spPr>
          <a:xfrm>
            <a:off x="2496765" y="4565776"/>
            <a:ext cx="4495800" cy="57772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The sequence seems complex but, if we look closely, we can see the main distinguish the main steps. </a:t>
            </a:r>
          </a:p>
        </p:txBody>
      </p:sp>
    </p:spTree>
    <p:extLst>
      <p:ext uri="{BB962C8B-B14F-4D97-AF65-F5344CB8AC3E}">
        <p14:creationId xmlns:p14="http://schemas.microsoft.com/office/powerpoint/2010/main" val="3165681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613660" y="364364"/>
            <a:ext cx="3916680" cy="567281"/>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GB" sz="2400" dirty="0"/>
              <a:t>Components of the error (1)</a:t>
            </a:r>
            <a:endParaRPr lang="en-GB" sz="2000" dirty="0"/>
          </a:p>
        </p:txBody>
      </p:sp>
      <p:sp>
        <p:nvSpPr>
          <p:cNvPr id="4" name="Google Shape;89;p13">
            <a:extLst>
              <a:ext uri="{FF2B5EF4-FFF2-40B4-BE49-F238E27FC236}">
                <a16:creationId xmlns:a16="http://schemas.microsoft.com/office/drawing/2014/main" id="{3F33B1E8-4E47-603B-04F5-FBB1271F9E0B}"/>
              </a:ext>
            </a:extLst>
          </p:cNvPr>
          <p:cNvSpPr txBox="1">
            <a:spLocks/>
          </p:cNvSpPr>
          <p:nvPr/>
        </p:nvSpPr>
        <p:spPr>
          <a:xfrm>
            <a:off x="1824113" y="1024520"/>
            <a:ext cx="2898011" cy="5672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dirty="0">
              <a:solidFill>
                <a:schemeClr val="bg2"/>
              </a:solidFill>
            </a:endParaRPr>
          </a:p>
        </p:txBody>
      </p:sp>
      <p:sp>
        <p:nvSpPr>
          <p:cNvPr id="13" name="Google Shape;89;p13">
            <a:extLst>
              <a:ext uri="{FF2B5EF4-FFF2-40B4-BE49-F238E27FC236}">
                <a16:creationId xmlns:a16="http://schemas.microsoft.com/office/drawing/2014/main" id="{787D9D36-B122-E636-38FC-5462F3BEE026}"/>
              </a:ext>
            </a:extLst>
          </p:cNvPr>
          <p:cNvSpPr txBox="1">
            <a:spLocks/>
          </p:cNvSpPr>
          <p:nvPr/>
        </p:nvSpPr>
        <p:spPr>
          <a:xfrm>
            <a:off x="1931204" y="1061621"/>
            <a:ext cx="1406356" cy="68421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200" dirty="0">
              <a:solidFill>
                <a:schemeClr val="bg2"/>
              </a:solidFill>
            </a:endParaRPr>
          </a:p>
        </p:txBody>
      </p:sp>
      <p:sp>
        <p:nvSpPr>
          <p:cNvPr id="5" name="Google Shape;89;p13">
            <a:extLst>
              <a:ext uri="{FF2B5EF4-FFF2-40B4-BE49-F238E27FC236}">
                <a16:creationId xmlns:a16="http://schemas.microsoft.com/office/drawing/2014/main" id="{08FA8010-ACA2-0489-8D3B-190C630D7D83}"/>
              </a:ext>
            </a:extLst>
          </p:cNvPr>
          <p:cNvSpPr txBox="1">
            <a:spLocks/>
          </p:cNvSpPr>
          <p:nvPr/>
        </p:nvSpPr>
        <p:spPr>
          <a:xfrm>
            <a:off x="1564799" y="884575"/>
            <a:ext cx="2656681" cy="70722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pic>
        <p:nvPicPr>
          <p:cNvPr id="6" name="Picture 5" descr="A picture containing timeline&#10;&#10;Description automatically generated">
            <a:extLst>
              <a:ext uri="{FF2B5EF4-FFF2-40B4-BE49-F238E27FC236}">
                <a16:creationId xmlns:a16="http://schemas.microsoft.com/office/drawing/2014/main" id="{7CDB627B-B647-2EDA-A6E3-5A515221969A}"/>
              </a:ext>
            </a:extLst>
          </p:cNvPr>
          <p:cNvPicPr>
            <a:picLocks noChangeAspect="1"/>
          </p:cNvPicPr>
          <p:nvPr/>
        </p:nvPicPr>
        <p:blipFill>
          <a:blip r:embed="rId3"/>
          <a:stretch>
            <a:fillRect/>
          </a:stretch>
        </p:blipFill>
        <p:spPr>
          <a:xfrm>
            <a:off x="1564799" y="632627"/>
            <a:ext cx="6392255" cy="4510873"/>
          </a:xfrm>
          <a:prstGeom prst="rect">
            <a:avLst/>
          </a:prstGeom>
        </p:spPr>
      </p:pic>
      <p:sp>
        <p:nvSpPr>
          <p:cNvPr id="11" name="Google Shape;89;p13">
            <a:extLst>
              <a:ext uri="{FF2B5EF4-FFF2-40B4-BE49-F238E27FC236}">
                <a16:creationId xmlns:a16="http://schemas.microsoft.com/office/drawing/2014/main" id="{C6B8CE40-49A8-71DF-2387-9EB9AB94BABB}"/>
              </a:ext>
            </a:extLst>
          </p:cNvPr>
          <p:cNvSpPr txBox="1">
            <a:spLocks/>
          </p:cNvSpPr>
          <p:nvPr/>
        </p:nvSpPr>
        <p:spPr>
          <a:xfrm>
            <a:off x="1605360" y="817502"/>
            <a:ext cx="2311320" cy="5672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2" name="Google Shape;89;p13">
            <a:extLst>
              <a:ext uri="{FF2B5EF4-FFF2-40B4-BE49-F238E27FC236}">
                <a16:creationId xmlns:a16="http://schemas.microsoft.com/office/drawing/2014/main" id="{AFD5C501-090B-A74F-54C3-28003059880B}"/>
              </a:ext>
            </a:extLst>
          </p:cNvPr>
          <p:cNvSpPr txBox="1">
            <a:spLocks/>
          </p:cNvSpPr>
          <p:nvPr/>
        </p:nvSpPr>
        <p:spPr>
          <a:xfrm>
            <a:off x="4023771" y="797525"/>
            <a:ext cx="4040374" cy="79427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We build a model from a sample, which we want to perform well on the population. on the population. Two components influence the prediction error.</a:t>
            </a:r>
          </a:p>
        </p:txBody>
      </p:sp>
      <p:sp>
        <p:nvSpPr>
          <p:cNvPr id="14" name="Google Shape;89;p13">
            <a:extLst>
              <a:ext uri="{FF2B5EF4-FFF2-40B4-BE49-F238E27FC236}">
                <a16:creationId xmlns:a16="http://schemas.microsoft.com/office/drawing/2014/main" id="{C3F792D7-C48F-23EC-F76E-F078683656B8}"/>
              </a:ext>
            </a:extLst>
          </p:cNvPr>
          <p:cNvSpPr txBox="1">
            <a:spLocks/>
          </p:cNvSpPr>
          <p:nvPr/>
        </p:nvSpPr>
        <p:spPr>
          <a:xfrm>
            <a:off x="2782800" y="2370558"/>
            <a:ext cx="2656681" cy="86794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Translates the inability of the model to translate the concept (the "real" function) function) linking Y to X.</a:t>
            </a:r>
          </a:p>
        </p:txBody>
      </p:sp>
      <p:sp>
        <p:nvSpPr>
          <p:cNvPr id="15" name="Google Shape;89;p13">
            <a:extLst>
              <a:ext uri="{FF2B5EF4-FFF2-40B4-BE49-F238E27FC236}">
                <a16:creationId xmlns:a16="http://schemas.microsoft.com/office/drawing/2014/main" id="{74D17693-9D62-F08B-B06C-7B5AAB9F8BCD}"/>
              </a:ext>
            </a:extLst>
          </p:cNvPr>
          <p:cNvSpPr txBox="1">
            <a:spLocks/>
          </p:cNvSpPr>
          <p:nvPr/>
        </p:nvSpPr>
        <p:spPr>
          <a:xfrm>
            <a:off x="5510760" y="2629638"/>
            <a:ext cx="2656681" cy="86794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A linear classifier cannot work here. Impossible to find a straight line allowing to </a:t>
            </a:r>
            <a:r>
              <a:rPr lang="en-GB" sz="1000" dirty="0" err="1">
                <a:solidFill>
                  <a:schemeClr val="bg2"/>
                </a:solidFill>
              </a:rPr>
              <a:t>to</a:t>
            </a:r>
            <a:r>
              <a:rPr lang="en-GB" sz="1000" dirty="0">
                <a:solidFill>
                  <a:schemeClr val="bg2"/>
                </a:solidFill>
              </a:rPr>
              <a:t> separate the blue points from the red ones.</a:t>
            </a:r>
          </a:p>
        </p:txBody>
      </p:sp>
      <p:sp>
        <p:nvSpPr>
          <p:cNvPr id="16" name="Google Shape;89;p13">
            <a:extLst>
              <a:ext uri="{FF2B5EF4-FFF2-40B4-BE49-F238E27FC236}">
                <a16:creationId xmlns:a16="http://schemas.microsoft.com/office/drawing/2014/main" id="{02758947-262D-57DE-1846-1367F4D5F650}"/>
              </a:ext>
            </a:extLst>
          </p:cNvPr>
          <p:cNvSpPr txBox="1">
            <a:spLocks/>
          </p:cNvSpPr>
          <p:nvPr/>
        </p:nvSpPr>
        <p:spPr>
          <a:xfrm>
            <a:off x="5503140" y="4511040"/>
            <a:ext cx="2656681" cy="624840"/>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The small size of the learning sample makes it impossible to sample does not allow us to accurately find the "right" boundaries. "good" boundaries</a:t>
            </a:r>
          </a:p>
        </p:txBody>
      </p:sp>
      <p:sp>
        <p:nvSpPr>
          <p:cNvPr id="17" name="Google Shape;89;p13">
            <a:extLst>
              <a:ext uri="{FF2B5EF4-FFF2-40B4-BE49-F238E27FC236}">
                <a16:creationId xmlns:a16="http://schemas.microsoft.com/office/drawing/2014/main" id="{D7C954E7-0E40-EE71-66A1-B3477B38754B}"/>
              </a:ext>
            </a:extLst>
          </p:cNvPr>
          <p:cNvSpPr txBox="1">
            <a:spLocks/>
          </p:cNvSpPr>
          <p:nvPr/>
        </p:nvSpPr>
        <p:spPr>
          <a:xfrm>
            <a:off x="2820901" y="3955518"/>
            <a:ext cx="2656681" cy="86794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Sensitivity (variability with respect to) sampling fluctuations.</a:t>
            </a:r>
          </a:p>
        </p:txBody>
      </p:sp>
      <p:sp>
        <p:nvSpPr>
          <p:cNvPr id="18" name="Google Shape;89;p13">
            <a:extLst>
              <a:ext uri="{FF2B5EF4-FFF2-40B4-BE49-F238E27FC236}">
                <a16:creationId xmlns:a16="http://schemas.microsoft.com/office/drawing/2014/main" id="{4FFF27BA-C88E-DF9A-A993-4A67DAF79F57}"/>
              </a:ext>
            </a:extLst>
          </p:cNvPr>
          <p:cNvSpPr txBox="1">
            <a:spLocks/>
          </p:cNvSpPr>
          <p:nvPr/>
        </p:nvSpPr>
        <p:spPr>
          <a:xfrm>
            <a:off x="1295400" y="2462851"/>
            <a:ext cx="1525502" cy="86794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2800" b="1" dirty="0">
                <a:solidFill>
                  <a:schemeClr val="accent5"/>
                </a:solidFill>
              </a:rPr>
              <a:t>Bias</a:t>
            </a:r>
          </a:p>
        </p:txBody>
      </p:sp>
      <p:sp>
        <p:nvSpPr>
          <p:cNvPr id="19" name="Google Shape;89;p13">
            <a:extLst>
              <a:ext uri="{FF2B5EF4-FFF2-40B4-BE49-F238E27FC236}">
                <a16:creationId xmlns:a16="http://schemas.microsoft.com/office/drawing/2014/main" id="{3F80F188-7D60-3B82-9084-85A3F3939201}"/>
              </a:ext>
            </a:extLst>
          </p:cNvPr>
          <p:cNvSpPr txBox="1">
            <a:spLocks/>
          </p:cNvSpPr>
          <p:nvPr/>
        </p:nvSpPr>
        <p:spPr>
          <a:xfrm>
            <a:off x="1295399" y="3939067"/>
            <a:ext cx="1525502" cy="867942"/>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2800" b="1" dirty="0">
                <a:solidFill>
                  <a:schemeClr val="accent5"/>
                </a:solidFill>
              </a:rPr>
              <a:t>Variance</a:t>
            </a:r>
          </a:p>
        </p:txBody>
      </p:sp>
      <p:sp>
        <p:nvSpPr>
          <p:cNvPr id="20" name="Google Shape;89;p13">
            <a:extLst>
              <a:ext uri="{FF2B5EF4-FFF2-40B4-BE49-F238E27FC236}">
                <a16:creationId xmlns:a16="http://schemas.microsoft.com/office/drawing/2014/main" id="{FD35CB73-B731-2622-2CF1-5394F585ED96}"/>
              </a:ext>
            </a:extLst>
          </p:cNvPr>
          <p:cNvSpPr txBox="1">
            <a:spLocks noGrp="1"/>
          </p:cNvSpPr>
          <p:nvPr>
            <p:ph type="subTitle" idx="1"/>
          </p:nvPr>
        </p:nvSpPr>
        <p:spPr>
          <a:xfrm>
            <a:off x="2240239" y="0"/>
            <a:ext cx="4549522"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Bagging – Random Forest – Boosting </a:t>
            </a:r>
          </a:p>
        </p:txBody>
      </p:sp>
    </p:spTree>
    <p:extLst>
      <p:ext uri="{BB962C8B-B14F-4D97-AF65-F5344CB8AC3E}">
        <p14:creationId xmlns:p14="http://schemas.microsoft.com/office/powerpoint/2010/main" val="3609833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Boosting</a:t>
            </a:r>
          </a:p>
        </p:txBody>
      </p:sp>
      <p:sp>
        <p:nvSpPr>
          <p:cNvPr id="86" name="Google Shape;86;p13"/>
          <p:cNvSpPr txBox="1">
            <a:spLocks noGrp="1"/>
          </p:cNvSpPr>
          <p:nvPr>
            <p:ph type="ctrTitle"/>
          </p:nvPr>
        </p:nvSpPr>
        <p:spPr>
          <a:xfrm>
            <a:off x="2324100" y="349124"/>
            <a:ext cx="4495800" cy="66015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900" dirty="0"/>
              <a:t>Knime, etc</a:t>
            </a:r>
            <a:endParaRPr lang="en-GB" sz="1400" dirty="0"/>
          </a:p>
        </p:txBody>
      </p:sp>
      <p:pic>
        <p:nvPicPr>
          <p:cNvPr id="3" name="Picture 2" descr="A screenshot of a computer&#10;&#10;Description automatically generated with medium confidence">
            <a:extLst>
              <a:ext uri="{FF2B5EF4-FFF2-40B4-BE49-F238E27FC236}">
                <a16:creationId xmlns:a16="http://schemas.microsoft.com/office/drawing/2014/main" id="{B1EB1C9C-E906-E1F6-37E1-E11535C5033C}"/>
              </a:ext>
            </a:extLst>
          </p:cNvPr>
          <p:cNvPicPr>
            <a:picLocks noChangeAspect="1"/>
          </p:cNvPicPr>
          <p:nvPr/>
        </p:nvPicPr>
        <p:blipFill>
          <a:blip r:embed="rId3"/>
          <a:stretch>
            <a:fillRect/>
          </a:stretch>
        </p:blipFill>
        <p:spPr>
          <a:xfrm>
            <a:off x="1694859" y="764275"/>
            <a:ext cx="6316872" cy="4379225"/>
          </a:xfrm>
          <a:prstGeom prst="rect">
            <a:avLst/>
          </a:prstGeom>
        </p:spPr>
      </p:pic>
      <p:sp>
        <p:nvSpPr>
          <p:cNvPr id="4" name="Google Shape;89;p13">
            <a:extLst>
              <a:ext uri="{FF2B5EF4-FFF2-40B4-BE49-F238E27FC236}">
                <a16:creationId xmlns:a16="http://schemas.microsoft.com/office/drawing/2014/main" id="{7B57B425-9DEE-FC24-697B-97E96F6AFCBB}"/>
              </a:ext>
            </a:extLst>
          </p:cNvPr>
          <p:cNvSpPr txBox="1">
            <a:spLocks/>
          </p:cNvSpPr>
          <p:nvPr/>
        </p:nvSpPr>
        <p:spPr>
          <a:xfrm>
            <a:off x="4067034" y="852985"/>
            <a:ext cx="2292824" cy="457200"/>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Confusion matrix on the 268 obs.</a:t>
            </a:r>
          </a:p>
        </p:txBody>
      </p:sp>
      <p:sp>
        <p:nvSpPr>
          <p:cNvPr id="5" name="Google Shape;89;p13">
            <a:extLst>
              <a:ext uri="{FF2B5EF4-FFF2-40B4-BE49-F238E27FC236}">
                <a16:creationId xmlns:a16="http://schemas.microsoft.com/office/drawing/2014/main" id="{50336478-6B9E-9433-2FBA-F1489A5041A2}"/>
              </a:ext>
            </a:extLst>
          </p:cNvPr>
          <p:cNvSpPr txBox="1">
            <a:spLocks/>
          </p:cNvSpPr>
          <p:nvPr/>
        </p:nvSpPr>
        <p:spPr>
          <a:xfrm>
            <a:off x="2822400" y="4565776"/>
            <a:ext cx="3844531" cy="577724"/>
          </a:xfrm>
          <a:prstGeom prst="rect">
            <a:avLst/>
          </a:prstGeom>
          <a:solidFill>
            <a:schemeClr val="tx2"/>
          </a:solid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In Tanagra, the set methods can be combined with any type of basic model (here tree type C4.5). methods can be combined with any type of basic model (here tree type C4.5).</a:t>
            </a:r>
          </a:p>
          <a:p>
            <a:pPr marL="0" indent="0" algn="just"/>
            <a:endParaRPr lang="en-GB" sz="1200" dirty="0">
              <a:solidFill>
                <a:schemeClr val="bg2"/>
              </a:solidFill>
              <a:latin typeface="Raleway" pitchFamily="2" charset="0"/>
            </a:endParaRPr>
          </a:p>
          <a:p>
            <a:pPr marL="0" indent="0" algn="just"/>
            <a:r>
              <a:rPr lang="en-GB" sz="1200" dirty="0">
                <a:solidFill>
                  <a:schemeClr val="bg2"/>
                </a:solidFill>
                <a:latin typeface="Raleway" pitchFamily="2" charset="0"/>
              </a:rPr>
              <a:t>The combination BAGGING + RND TREE corresponds to the Random Forest.</a:t>
            </a:r>
          </a:p>
        </p:txBody>
      </p:sp>
      <p:sp>
        <p:nvSpPr>
          <p:cNvPr id="9" name="Google Shape;89;p13">
            <a:extLst>
              <a:ext uri="{FF2B5EF4-FFF2-40B4-BE49-F238E27FC236}">
                <a16:creationId xmlns:a16="http://schemas.microsoft.com/office/drawing/2014/main" id="{C78C4353-4555-41A8-C26C-43D6930DC00E}"/>
              </a:ext>
            </a:extLst>
          </p:cNvPr>
          <p:cNvSpPr txBox="1">
            <a:spLocks/>
          </p:cNvSpPr>
          <p:nvPr/>
        </p:nvSpPr>
        <p:spPr>
          <a:xfrm>
            <a:off x="2496765" y="4565776"/>
            <a:ext cx="4495800" cy="57772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The sequence seems complex but, if we look closely, we can see the main distinguish the main steps. </a:t>
            </a:r>
          </a:p>
        </p:txBody>
      </p:sp>
    </p:spTree>
    <p:extLst>
      <p:ext uri="{BB962C8B-B14F-4D97-AF65-F5344CB8AC3E}">
        <p14:creationId xmlns:p14="http://schemas.microsoft.com/office/powerpoint/2010/main" val="36090481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6450" y="1215625"/>
            <a:ext cx="7688100" cy="90660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4400" dirty="0"/>
              <a:t>Balance Sheet</a:t>
            </a:r>
          </a:p>
        </p:txBody>
      </p:sp>
      <p:sp>
        <p:nvSpPr>
          <p:cNvPr id="89" name="Google Shape;89;p13"/>
          <p:cNvSpPr txBox="1">
            <a:spLocks noGrp="1"/>
          </p:cNvSpPr>
          <p:nvPr>
            <p:ph type="subTitle" idx="1"/>
          </p:nvPr>
        </p:nvSpPr>
        <p:spPr>
          <a:xfrm>
            <a:off x="2822400" y="0"/>
            <a:ext cx="3385200"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Boosting</a:t>
            </a:r>
          </a:p>
        </p:txBody>
      </p:sp>
      <p:pic>
        <p:nvPicPr>
          <p:cNvPr id="90" name="Google Shape;90;p13"/>
          <p:cNvPicPr preferRelativeResize="0"/>
          <p:nvPr/>
        </p:nvPicPr>
        <p:blipFill>
          <a:blip r:embed="rId3">
            <a:alphaModFix/>
          </a:blip>
          <a:stretch>
            <a:fillRect/>
          </a:stretch>
        </p:blipFill>
        <p:spPr>
          <a:xfrm>
            <a:off x="7506269" y="543375"/>
            <a:ext cx="1501156" cy="1462845"/>
          </a:xfrm>
          <a:prstGeom prst="rect">
            <a:avLst/>
          </a:prstGeom>
          <a:noFill/>
          <a:ln>
            <a:noFill/>
          </a:ln>
        </p:spPr>
      </p:pic>
      <p:sp>
        <p:nvSpPr>
          <p:cNvPr id="5" name="Google Shape;89;p13">
            <a:extLst>
              <a:ext uri="{FF2B5EF4-FFF2-40B4-BE49-F238E27FC236}">
                <a16:creationId xmlns:a16="http://schemas.microsoft.com/office/drawing/2014/main" id="{EDD6CC6C-8721-485C-556A-E61B6957CC38}"/>
              </a:ext>
            </a:extLst>
          </p:cNvPr>
          <p:cNvSpPr txBox="1">
            <a:spLocks/>
          </p:cNvSpPr>
          <p:nvPr/>
        </p:nvSpPr>
        <p:spPr>
          <a:xfrm>
            <a:off x="7137779" y="2770334"/>
            <a:ext cx="1214652" cy="10903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400" dirty="0">
              <a:solidFill>
                <a:schemeClr val="bg2"/>
              </a:solidFill>
            </a:endParaRPr>
          </a:p>
        </p:txBody>
      </p:sp>
      <p:pic>
        <p:nvPicPr>
          <p:cNvPr id="3" name="Picture 2" descr="Shape&#10;&#10;Description automatically generated with low confidence">
            <a:extLst>
              <a:ext uri="{FF2B5EF4-FFF2-40B4-BE49-F238E27FC236}">
                <a16:creationId xmlns:a16="http://schemas.microsoft.com/office/drawing/2014/main" id="{28100F50-A9E8-55A7-2731-D2CBC3A79DFF}"/>
              </a:ext>
            </a:extLst>
          </p:cNvPr>
          <p:cNvPicPr>
            <a:picLocks noChangeAspect="1"/>
          </p:cNvPicPr>
          <p:nvPr/>
        </p:nvPicPr>
        <p:blipFill>
          <a:blip r:embed="rId4"/>
          <a:stretch>
            <a:fillRect/>
          </a:stretch>
        </p:blipFill>
        <p:spPr>
          <a:xfrm>
            <a:off x="3103995" y="1903862"/>
            <a:ext cx="3126454" cy="3126454"/>
          </a:xfrm>
          <a:prstGeom prst="rect">
            <a:avLst/>
          </a:prstGeom>
        </p:spPr>
      </p:pic>
    </p:spTree>
    <p:extLst>
      <p:ext uri="{BB962C8B-B14F-4D97-AF65-F5344CB8AC3E}">
        <p14:creationId xmlns:p14="http://schemas.microsoft.com/office/powerpoint/2010/main" val="8175576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Boosting</a:t>
            </a:r>
          </a:p>
        </p:txBody>
      </p:sp>
      <p:sp>
        <p:nvSpPr>
          <p:cNvPr id="86" name="Google Shape;86;p13"/>
          <p:cNvSpPr txBox="1">
            <a:spLocks noGrp="1"/>
          </p:cNvSpPr>
          <p:nvPr>
            <p:ph type="ctrTitle"/>
          </p:nvPr>
        </p:nvSpPr>
        <p:spPr>
          <a:xfrm>
            <a:off x="1694859" y="425667"/>
            <a:ext cx="5754282"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900" dirty="0"/>
              <a:t>Bagging, Random Forest, Boosting</a:t>
            </a:r>
            <a:endParaRPr lang="en-GB" sz="1400" dirty="0"/>
          </a:p>
        </p:txBody>
      </p:sp>
      <p:sp>
        <p:nvSpPr>
          <p:cNvPr id="7" name="Google Shape;89;p13">
            <a:extLst>
              <a:ext uri="{FF2B5EF4-FFF2-40B4-BE49-F238E27FC236}">
                <a16:creationId xmlns:a16="http://schemas.microsoft.com/office/drawing/2014/main" id="{B4D172B2-1D97-74AA-F676-D66134082DB9}"/>
              </a:ext>
            </a:extLst>
          </p:cNvPr>
          <p:cNvSpPr txBox="1">
            <a:spLocks/>
          </p:cNvSpPr>
          <p:nvPr/>
        </p:nvSpPr>
        <p:spPr>
          <a:xfrm>
            <a:off x="2035800" y="1528550"/>
            <a:ext cx="5413341" cy="139208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Set methods that repeatedly apply a learning method to different versions of the on different versions of the data (resampling, resampling, reweighting) are now well known, the performance gains are recognized.</a:t>
            </a:r>
          </a:p>
        </p:txBody>
      </p:sp>
      <p:sp>
        <p:nvSpPr>
          <p:cNvPr id="8" name="Google Shape;89;p13">
            <a:extLst>
              <a:ext uri="{FF2B5EF4-FFF2-40B4-BE49-F238E27FC236}">
                <a16:creationId xmlns:a16="http://schemas.microsoft.com/office/drawing/2014/main" id="{C8A0EB98-4580-9CFF-4950-02F77AB5487B}"/>
              </a:ext>
            </a:extLst>
          </p:cNvPr>
          <p:cNvSpPr txBox="1">
            <a:spLocks/>
          </p:cNvSpPr>
          <p:nvPr/>
        </p:nvSpPr>
        <p:spPr>
          <a:xfrm>
            <a:off x="2035800" y="2920634"/>
            <a:ext cx="5518237" cy="146712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The only real hindrance is the lack of readability of the meta-model, despite the "importance of variables" indicator, which prevents a sophisticated interpretation of cause-and-effect relationships, which is necessary in some areas.</a:t>
            </a:r>
          </a:p>
        </p:txBody>
      </p:sp>
    </p:spTree>
    <p:extLst>
      <p:ext uri="{BB962C8B-B14F-4D97-AF65-F5344CB8AC3E}">
        <p14:creationId xmlns:p14="http://schemas.microsoft.com/office/powerpoint/2010/main" val="490931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613660" y="364364"/>
            <a:ext cx="3916680" cy="567281"/>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GB" sz="2400" dirty="0"/>
              <a:t>Components of the error (2)</a:t>
            </a:r>
            <a:endParaRPr lang="en-GB" sz="2000" dirty="0"/>
          </a:p>
        </p:txBody>
      </p:sp>
      <p:sp>
        <p:nvSpPr>
          <p:cNvPr id="4" name="Google Shape;89;p13">
            <a:extLst>
              <a:ext uri="{FF2B5EF4-FFF2-40B4-BE49-F238E27FC236}">
                <a16:creationId xmlns:a16="http://schemas.microsoft.com/office/drawing/2014/main" id="{3F33B1E8-4E47-603B-04F5-FBB1271F9E0B}"/>
              </a:ext>
            </a:extLst>
          </p:cNvPr>
          <p:cNvSpPr txBox="1">
            <a:spLocks/>
          </p:cNvSpPr>
          <p:nvPr/>
        </p:nvSpPr>
        <p:spPr>
          <a:xfrm>
            <a:off x="1824113" y="1024520"/>
            <a:ext cx="2898011" cy="5672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dirty="0">
              <a:solidFill>
                <a:schemeClr val="bg2"/>
              </a:solidFill>
            </a:endParaRPr>
          </a:p>
        </p:txBody>
      </p:sp>
      <p:sp>
        <p:nvSpPr>
          <p:cNvPr id="13" name="Google Shape;89;p13">
            <a:extLst>
              <a:ext uri="{FF2B5EF4-FFF2-40B4-BE49-F238E27FC236}">
                <a16:creationId xmlns:a16="http://schemas.microsoft.com/office/drawing/2014/main" id="{787D9D36-B122-E636-38FC-5462F3BEE026}"/>
              </a:ext>
            </a:extLst>
          </p:cNvPr>
          <p:cNvSpPr txBox="1">
            <a:spLocks/>
          </p:cNvSpPr>
          <p:nvPr/>
        </p:nvSpPr>
        <p:spPr>
          <a:xfrm>
            <a:off x="1931204" y="1061621"/>
            <a:ext cx="1406356" cy="68421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200" dirty="0">
              <a:solidFill>
                <a:schemeClr val="bg2"/>
              </a:solidFill>
            </a:endParaRPr>
          </a:p>
        </p:txBody>
      </p:sp>
      <p:pic>
        <p:nvPicPr>
          <p:cNvPr id="3" name="Picture 2" descr="Text&#10;&#10;Description automatically generated">
            <a:extLst>
              <a:ext uri="{FF2B5EF4-FFF2-40B4-BE49-F238E27FC236}">
                <a16:creationId xmlns:a16="http://schemas.microsoft.com/office/drawing/2014/main" id="{B1C8759F-EDAA-8CEF-7ADB-B9B02A2F7090}"/>
              </a:ext>
            </a:extLst>
          </p:cNvPr>
          <p:cNvPicPr>
            <a:picLocks noChangeAspect="1"/>
          </p:cNvPicPr>
          <p:nvPr/>
        </p:nvPicPr>
        <p:blipFill>
          <a:blip r:embed="rId3"/>
          <a:stretch>
            <a:fillRect/>
          </a:stretch>
        </p:blipFill>
        <p:spPr>
          <a:xfrm>
            <a:off x="1492091" y="825929"/>
            <a:ext cx="7074217" cy="4345242"/>
          </a:xfrm>
          <a:prstGeom prst="rect">
            <a:avLst/>
          </a:prstGeom>
        </p:spPr>
      </p:pic>
      <p:sp>
        <p:nvSpPr>
          <p:cNvPr id="5" name="Google Shape;89;p13">
            <a:extLst>
              <a:ext uri="{FF2B5EF4-FFF2-40B4-BE49-F238E27FC236}">
                <a16:creationId xmlns:a16="http://schemas.microsoft.com/office/drawing/2014/main" id="{08FA8010-ACA2-0489-8D3B-190C630D7D83}"/>
              </a:ext>
            </a:extLst>
          </p:cNvPr>
          <p:cNvSpPr txBox="1">
            <a:spLocks/>
          </p:cNvSpPr>
          <p:nvPr/>
        </p:nvSpPr>
        <p:spPr>
          <a:xfrm>
            <a:off x="1564799" y="884575"/>
            <a:ext cx="2656681" cy="70722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7" name="Google Shape;89;p13">
            <a:extLst>
              <a:ext uri="{FF2B5EF4-FFF2-40B4-BE49-F238E27FC236}">
                <a16:creationId xmlns:a16="http://schemas.microsoft.com/office/drawing/2014/main" id="{4BBACB4E-3B86-8139-F5DD-B04182554523}"/>
              </a:ext>
            </a:extLst>
          </p:cNvPr>
          <p:cNvSpPr txBox="1">
            <a:spLocks/>
          </p:cNvSpPr>
          <p:nvPr/>
        </p:nvSpPr>
        <p:spPr>
          <a:xfrm>
            <a:off x="4587885" y="1189419"/>
            <a:ext cx="3464400" cy="40238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Some simple diagrams</a:t>
            </a:r>
          </a:p>
        </p:txBody>
      </p:sp>
      <p:sp>
        <p:nvSpPr>
          <p:cNvPr id="8" name="Google Shape;89;p13">
            <a:extLst>
              <a:ext uri="{FF2B5EF4-FFF2-40B4-BE49-F238E27FC236}">
                <a16:creationId xmlns:a16="http://schemas.microsoft.com/office/drawing/2014/main" id="{C326BB7D-B56A-BB2F-C976-045AF9CE0EC0}"/>
              </a:ext>
            </a:extLst>
          </p:cNvPr>
          <p:cNvSpPr txBox="1">
            <a:spLocks/>
          </p:cNvSpPr>
          <p:nvPr/>
        </p:nvSpPr>
        <p:spPr>
          <a:xfrm>
            <a:off x="1417320" y="2314764"/>
            <a:ext cx="4640579" cy="5672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accent5"/>
                </a:solidFill>
              </a:rPr>
              <a:t>Simple" models (e.g., linear, few parameters to be estimated) have a strong bias, but a low variance</a:t>
            </a:r>
          </a:p>
        </p:txBody>
      </p:sp>
      <p:sp>
        <p:nvSpPr>
          <p:cNvPr id="9" name="Google Shape;89;p13">
            <a:extLst>
              <a:ext uri="{FF2B5EF4-FFF2-40B4-BE49-F238E27FC236}">
                <a16:creationId xmlns:a16="http://schemas.microsoft.com/office/drawing/2014/main" id="{47BA5AE1-5B35-95BF-FD66-39DAFFCB3D25}"/>
              </a:ext>
            </a:extLst>
          </p:cNvPr>
          <p:cNvSpPr txBox="1">
            <a:spLocks/>
          </p:cNvSpPr>
          <p:nvPr/>
        </p:nvSpPr>
        <p:spPr>
          <a:xfrm>
            <a:off x="1417319" y="3321367"/>
            <a:ext cx="5052061" cy="5672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accent5"/>
                </a:solidFill>
              </a:rPr>
              <a:t>“Complex" models (e.g., many parameters to be estimated) have a low bias but a high low bias, but high variance</a:t>
            </a:r>
          </a:p>
        </p:txBody>
      </p:sp>
      <p:sp>
        <p:nvSpPr>
          <p:cNvPr id="10" name="Google Shape;89;p13">
            <a:extLst>
              <a:ext uri="{FF2B5EF4-FFF2-40B4-BE49-F238E27FC236}">
                <a16:creationId xmlns:a16="http://schemas.microsoft.com/office/drawing/2014/main" id="{A8801E43-F792-9D73-C57F-03B1A9E4E978}"/>
              </a:ext>
            </a:extLst>
          </p:cNvPr>
          <p:cNvSpPr txBox="1">
            <a:spLocks/>
          </p:cNvSpPr>
          <p:nvPr/>
        </p:nvSpPr>
        <p:spPr>
          <a:xfrm>
            <a:off x="1417318" y="4245316"/>
            <a:ext cx="6492242" cy="66958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accent5"/>
                </a:solidFill>
              </a:rPr>
              <a:t>Not to mention the disruptive role that variables unrelated to the problem being studied can have (cf. curse of dimensionality)</a:t>
            </a:r>
          </a:p>
        </p:txBody>
      </p:sp>
      <p:sp>
        <p:nvSpPr>
          <p:cNvPr id="14" name="Google Shape;89;p13">
            <a:extLst>
              <a:ext uri="{FF2B5EF4-FFF2-40B4-BE49-F238E27FC236}">
                <a16:creationId xmlns:a16="http://schemas.microsoft.com/office/drawing/2014/main" id="{0B36E679-617F-CF63-6C2E-672058B30E97}"/>
              </a:ext>
            </a:extLst>
          </p:cNvPr>
          <p:cNvSpPr txBox="1">
            <a:spLocks noGrp="1"/>
          </p:cNvSpPr>
          <p:nvPr>
            <p:ph type="subTitle" idx="1"/>
          </p:nvPr>
        </p:nvSpPr>
        <p:spPr>
          <a:xfrm>
            <a:off x="2240239" y="0"/>
            <a:ext cx="4549522"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Bagging – Random Forest – Boosting </a:t>
            </a:r>
          </a:p>
        </p:txBody>
      </p:sp>
    </p:spTree>
    <p:extLst>
      <p:ext uri="{BB962C8B-B14F-4D97-AF65-F5344CB8AC3E}">
        <p14:creationId xmlns:p14="http://schemas.microsoft.com/office/powerpoint/2010/main" val="1227276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6450" y="1215625"/>
            <a:ext cx="7688100" cy="90660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dirty="0"/>
              <a:t>Decision trees</a:t>
            </a:r>
          </a:p>
        </p:txBody>
      </p:sp>
      <p:sp>
        <p:nvSpPr>
          <p:cNvPr id="89" name="Google Shape;89;p13"/>
          <p:cNvSpPr txBox="1">
            <a:spLocks noGrp="1"/>
          </p:cNvSpPr>
          <p:nvPr>
            <p:ph type="subTitle" idx="1"/>
          </p:nvPr>
        </p:nvSpPr>
        <p:spPr>
          <a:xfrm>
            <a:off x="2822400" y="0"/>
            <a:ext cx="3385200"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Decision trees</a:t>
            </a:r>
          </a:p>
        </p:txBody>
      </p:sp>
      <p:pic>
        <p:nvPicPr>
          <p:cNvPr id="90" name="Google Shape;90;p13"/>
          <p:cNvPicPr preferRelativeResize="0"/>
          <p:nvPr/>
        </p:nvPicPr>
        <p:blipFill>
          <a:blip r:embed="rId3">
            <a:alphaModFix/>
          </a:blip>
          <a:stretch>
            <a:fillRect/>
          </a:stretch>
        </p:blipFill>
        <p:spPr>
          <a:xfrm>
            <a:off x="7506269" y="543375"/>
            <a:ext cx="1501156" cy="1462845"/>
          </a:xfrm>
          <a:prstGeom prst="rect">
            <a:avLst/>
          </a:prstGeom>
          <a:noFill/>
          <a:ln>
            <a:noFill/>
          </a:ln>
        </p:spPr>
      </p:pic>
      <p:sp>
        <p:nvSpPr>
          <p:cNvPr id="3" name="Google Shape;89;p13">
            <a:extLst>
              <a:ext uri="{FF2B5EF4-FFF2-40B4-BE49-F238E27FC236}">
                <a16:creationId xmlns:a16="http://schemas.microsoft.com/office/drawing/2014/main" id="{9BB00167-5529-97C4-4AAF-70B809217D96}"/>
              </a:ext>
            </a:extLst>
          </p:cNvPr>
          <p:cNvSpPr txBox="1">
            <a:spLocks/>
          </p:cNvSpPr>
          <p:nvPr/>
        </p:nvSpPr>
        <p:spPr>
          <a:xfrm>
            <a:off x="726450" y="1778400"/>
            <a:ext cx="4400064" cy="10903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dirty="0">
                <a:solidFill>
                  <a:schemeClr val="bg2"/>
                </a:solidFill>
              </a:rPr>
              <a:t>Originally were the decision trees</a:t>
            </a:r>
            <a:endParaRPr lang="en-GB" sz="1400" dirty="0">
              <a:solidFill>
                <a:schemeClr val="bg2"/>
              </a:solidFill>
            </a:endParaRPr>
          </a:p>
        </p:txBody>
      </p:sp>
      <p:pic>
        <p:nvPicPr>
          <p:cNvPr id="8" name="Picture 7" descr="A picture containing text, queen, vector graphics, sign&#10;&#10;Description automatically generated">
            <a:extLst>
              <a:ext uri="{FF2B5EF4-FFF2-40B4-BE49-F238E27FC236}">
                <a16:creationId xmlns:a16="http://schemas.microsoft.com/office/drawing/2014/main" id="{B6C209E4-E5BC-DD76-D8EA-9C12AB1D63DB}"/>
              </a:ext>
            </a:extLst>
          </p:cNvPr>
          <p:cNvPicPr>
            <a:picLocks noChangeAspect="1"/>
          </p:cNvPicPr>
          <p:nvPr/>
        </p:nvPicPr>
        <p:blipFill>
          <a:blip r:embed="rId4"/>
          <a:stretch>
            <a:fillRect/>
          </a:stretch>
        </p:blipFill>
        <p:spPr>
          <a:xfrm rot="19744203">
            <a:off x="4873114" y="2564725"/>
            <a:ext cx="1627894" cy="1627894"/>
          </a:xfrm>
          <a:prstGeom prst="rect">
            <a:avLst/>
          </a:prstGeom>
        </p:spPr>
      </p:pic>
      <p:pic>
        <p:nvPicPr>
          <p:cNvPr id="5" name="Picture 4" descr="Graphical user interface, icon&#10;&#10;Description automatically generated">
            <a:extLst>
              <a:ext uri="{FF2B5EF4-FFF2-40B4-BE49-F238E27FC236}">
                <a16:creationId xmlns:a16="http://schemas.microsoft.com/office/drawing/2014/main" id="{171F0847-E2B4-4DC6-20A7-245294B3A7F9}"/>
              </a:ext>
            </a:extLst>
          </p:cNvPr>
          <p:cNvPicPr>
            <a:picLocks noChangeAspect="1"/>
          </p:cNvPicPr>
          <p:nvPr/>
        </p:nvPicPr>
        <p:blipFill>
          <a:blip r:embed="rId5"/>
          <a:stretch>
            <a:fillRect/>
          </a:stretch>
        </p:blipFill>
        <p:spPr>
          <a:xfrm>
            <a:off x="1844495" y="2346731"/>
            <a:ext cx="2670505" cy="2670505"/>
          </a:xfrm>
          <a:prstGeom prst="rect">
            <a:avLst/>
          </a:prstGeom>
        </p:spPr>
      </p:pic>
    </p:spTree>
    <p:extLst>
      <p:ext uri="{BB962C8B-B14F-4D97-AF65-F5344CB8AC3E}">
        <p14:creationId xmlns:p14="http://schemas.microsoft.com/office/powerpoint/2010/main" val="3273706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63140" y="432944"/>
            <a:ext cx="4617720" cy="660156"/>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GB" sz="2800" dirty="0"/>
              <a:t>Decision trees (Construction)</a:t>
            </a:r>
            <a:endParaRPr lang="en-GB" sz="2400" dirty="0"/>
          </a:p>
        </p:txBody>
      </p:sp>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Decision trees</a:t>
            </a:r>
          </a:p>
        </p:txBody>
      </p:sp>
      <p:sp>
        <p:nvSpPr>
          <p:cNvPr id="4" name="Google Shape;89;p13">
            <a:extLst>
              <a:ext uri="{FF2B5EF4-FFF2-40B4-BE49-F238E27FC236}">
                <a16:creationId xmlns:a16="http://schemas.microsoft.com/office/drawing/2014/main" id="{3F33B1E8-4E47-603B-04F5-FBB1271F9E0B}"/>
              </a:ext>
            </a:extLst>
          </p:cNvPr>
          <p:cNvSpPr txBox="1">
            <a:spLocks/>
          </p:cNvSpPr>
          <p:nvPr/>
        </p:nvSpPr>
        <p:spPr>
          <a:xfrm>
            <a:off x="1824113" y="1024520"/>
            <a:ext cx="2898011" cy="5672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dirty="0">
              <a:solidFill>
                <a:schemeClr val="bg2"/>
              </a:solidFill>
            </a:endParaRPr>
          </a:p>
        </p:txBody>
      </p:sp>
      <p:sp>
        <p:nvSpPr>
          <p:cNvPr id="13" name="Google Shape;89;p13">
            <a:extLst>
              <a:ext uri="{FF2B5EF4-FFF2-40B4-BE49-F238E27FC236}">
                <a16:creationId xmlns:a16="http://schemas.microsoft.com/office/drawing/2014/main" id="{787D9D36-B122-E636-38FC-5462F3BEE026}"/>
              </a:ext>
            </a:extLst>
          </p:cNvPr>
          <p:cNvSpPr txBox="1">
            <a:spLocks/>
          </p:cNvSpPr>
          <p:nvPr/>
        </p:nvSpPr>
        <p:spPr>
          <a:xfrm>
            <a:off x="1931204" y="1061621"/>
            <a:ext cx="1406356" cy="68421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200" dirty="0">
              <a:solidFill>
                <a:schemeClr val="bg2"/>
              </a:solidFill>
            </a:endParaRPr>
          </a:p>
        </p:txBody>
      </p:sp>
      <p:sp>
        <p:nvSpPr>
          <p:cNvPr id="5" name="Google Shape;89;p13">
            <a:extLst>
              <a:ext uri="{FF2B5EF4-FFF2-40B4-BE49-F238E27FC236}">
                <a16:creationId xmlns:a16="http://schemas.microsoft.com/office/drawing/2014/main" id="{08FA8010-ACA2-0489-8D3B-190C630D7D83}"/>
              </a:ext>
            </a:extLst>
          </p:cNvPr>
          <p:cNvSpPr txBox="1">
            <a:spLocks/>
          </p:cNvSpPr>
          <p:nvPr/>
        </p:nvSpPr>
        <p:spPr>
          <a:xfrm>
            <a:off x="1564799" y="884575"/>
            <a:ext cx="2656681" cy="70722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pic>
        <p:nvPicPr>
          <p:cNvPr id="6" name="Picture 5" descr="Graphical user interface&#10;&#10;Description automatically generated">
            <a:extLst>
              <a:ext uri="{FF2B5EF4-FFF2-40B4-BE49-F238E27FC236}">
                <a16:creationId xmlns:a16="http://schemas.microsoft.com/office/drawing/2014/main" id="{68C9737B-A19F-7CA2-B10C-16D6EA3E5650}"/>
              </a:ext>
            </a:extLst>
          </p:cNvPr>
          <p:cNvPicPr>
            <a:picLocks noChangeAspect="1"/>
          </p:cNvPicPr>
          <p:nvPr/>
        </p:nvPicPr>
        <p:blipFill>
          <a:blip r:embed="rId3"/>
          <a:stretch>
            <a:fillRect/>
          </a:stretch>
        </p:blipFill>
        <p:spPr>
          <a:xfrm>
            <a:off x="1576904" y="846558"/>
            <a:ext cx="6691235" cy="4427686"/>
          </a:xfrm>
          <a:prstGeom prst="rect">
            <a:avLst/>
          </a:prstGeom>
        </p:spPr>
      </p:pic>
      <p:sp>
        <p:nvSpPr>
          <p:cNvPr id="11" name="Google Shape;89;p13">
            <a:extLst>
              <a:ext uri="{FF2B5EF4-FFF2-40B4-BE49-F238E27FC236}">
                <a16:creationId xmlns:a16="http://schemas.microsoft.com/office/drawing/2014/main" id="{3DC279B4-C88D-38F4-5841-7DD6FDCD5A85}"/>
              </a:ext>
            </a:extLst>
          </p:cNvPr>
          <p:cNvSpPr txBox="1">
            <a:spLocks/>
          </p:cNvSpPr>
          <p:nvPr/>
        </p:nvSpPr>
        <p:spPr>
          <a:xfrm>
            <a:off x="1684665" y="901573"/>
            <a:ext cx="2247255" cy="84425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2" name="Google Shape;89;p13">
            <a:extLst>
              <a:ext uri="{FF2B5EF4-FFF2-40B4-BE49-F238E27FC236}">
                <a16:creationId xmlns:a16="http://schemas.microsoft.com/office/drawing/2014/main" id="{4BD9460D-2BA3-C4F6-42C5-A78544D0E8A6}"/>
              </a:ext>
            </a:extLst>
          </p:cNvPr>
          <p:cNvSpPr txBox="1">
            <a:spLocks/>
          </p:cNvSpPr>
          <p:nvPr/>
        </p:nvSpPr>
        <p:spPr>
          <a:xfrm>
            <a:off x="3947804" y="896994"/>
            <a:ext cx="4091295" cy="100800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Recursive algorithm for cutting the representation space. Cutting necessarily parallel to the axes. Linear model by pieces, non-linear at the end.</a:t>
            </a:r>
          </a:p>
        </p:txBody>
      </p:sp>
      <p:sp>
        <p:nvSpPr>
          <p:cNvPr id="14" name="Google Shape;89;p13">
            <a:extLst>
              <a:ext uri="{FF2B5EF4-FFF2-40B4-BE49-F238E27FC236}">
                <a16:creationId xmlns:a16="http://schemas.microsoft.com/office/drawing/2014/main" id="{3BDA73D0-9CDF-75DB-BFB5-88D8713EC2B2}"/>
              </a:ext>
            </a:extLst>
          </p:cNvPr>
          <p:cNvSpPr txBox="1">
            <a:spLocks/>
          </p:cNvSpPr>
          <p:nvPr/>
        </p:nvSpPr>
        <p:spPr>
          <a:xfrm>
            <a:off x="1576905" y="4526998"/>
            <a:ext cx="2689320" cy="61650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Deep tree: low bias, high variance</a:t>
            </a:r>
          </a:p>
          <a:p>
            <a:pPr marL="0" indent="0" algn="just"/>
            <a:r>
              <a:rPr lang="en-GB" sz="1200" dirty="0">
                <a:solidFill>
                  <a:schemeClr val="bg2"/>
                </a:solidFill>
              </a:rPr>
              <a:t>Short tree: strong bias, low variance</a:t>
            </a:r>
          </a:p>
        </p:txBody>
      </p:sp>
      <p:sp>
        <p:nvSpPr>
          <p:cNvPr id="15" name="Google Shape;89;p13">
            <a:extLst>
              <a:ext uri="{FF2B5EF4-FFF2-40B4-BE49-F238E27FC236}">
                <a16:creationId xmlns:a16="http://schemas.microsoft.com/office/drawing/2014/main" id="{37E74E87-AFB4-321F-3E1C-BC66483C56FD}"/>
              </a:ext>
            </a:extLst>
          </p:cNvPr>
          <p:cNvSpPr txBox="1">
            <a:spLocks/>
          </p:cNvSpPr>
          <p:nvPr/>
        </p:nvSpPr>
        <p:spPr>
          <a:xfrm>
            <a:off x="5104965" y="4222198"/>
            <a:ext cx="3163174" cy="92130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rPr>
              <a:t>One of the challenges of tree construction is to detect the "optimal" depth optimal depth corresponding to the best trade-off between bias between bias and variance</a:t>
            </a:r>
          </a:p>
        </p:txBody>
      </p:sp>
    </p:spTree>
    <p:extLst>
      <p:ext uri="{BB962C8B-B14F-4D97-AF65-F5344CB8AC3E}">
        <p14:creationId xmlns:p14="http://schemas.microsoft.com/office/powerpoint/2010/main" val="2549364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1931204" y="432944"/>
            <a:ext cx="5281592" cy="660156"/>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GB" sz="2800" dirty="0"/>
              <a:t>Decision trees (induced borders)</a:t>
            </a:r>
            <a:endParaRPr lang="en-GB" sz="2400" dirty="0"/>
          </a:p>
        </p:txBody>
      </p:sp>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Decision trees</a:t>
            </a:r>
          </a:p>
        </p:txBody>
      </p:sp>
      <p:sp>
        <p:nvSpPr>
          <p:cNvPr id="4" name="Google Shape;89;p13">
            <a:extLst>
              <a:ext uri="{FF2B5EF4-FFF2-40B4-BE49-F238E27FC236}">
                <a16:creationId xmlns:a16="http://schemas.microsoft.com/office/drawing/2014/main" id="{3F33B1E8-4E47-603B-04F5-FBB1271F9E0B}"/>
              </a:ext>
            </a:extLst>
          </p:cNvPr>
          <p:cNvSpPr txBox="1">
            <a:spLocks/>
          </p:cNvSpPr>
          <p:nvPr/>
        </p:nvSpPr>
        <p:spPr>
          <a:xfrm>
            <a:off x="1824113" y="1024520"/>
            <a:ext cx="2898011" cy="5672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dirty="0">
              <a:solidFill>
                <a:schemeClr val="bg2"/>
              </a:solidFill>
            </a:endParaRPr>
          </a:p>
        </p:txBody>
      </p:sp>
      <p:sp>
        <p:nvSpPr>
          <p:cNvPr id="13" name="Google Shape;89;p13">
            <a:extLst>
              <a:ext uri="{FF2B5EF4-FFF2-40B4-BE49-F238E27FC236}">
                <a16:creationId xmlns:a16="http://schemas.microsoft.com/office/drawing/2014/main" id="{787D9D36-B122-E636-38FC-5462F3BEE026}"/>
              </a:ext>
            </a:extLst>
          </p:cNvPr>
          <p:cNvSpPr txBox="1">
            <a:spLocks/>
          </p:cNvSpPr>
          <p:nvPr/>
        </p:nvSpPr>
        <p:spPr>
          <a:xfrm>
            <a:off x="1931204" y="1061621"/>
            <a:ext cx="1406356" cy="68421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200" dirty="0">
              <a:solidFill>
                <a:schemeClr val="bg2"/>
              </a:solidFill>
            </a:endParaRPr>
          </a:p>
        </p:txBody>
      </p:sp>
      <p:sp>
        <p:nvSpPr>
          <p:cNvPr id="5" name="Google Shape;89;p13">
            <a:extLst>
              <a:ext uri="{FF2B5EF4-FFF2-40B4-BE49-F238E27FC236}">
                <a16:creationId xmlns:a16="http://schemas.microsoft.com/office/drawing/2014/main" id="{08FA8010-ACA2-0489-8D3B-190C630D7D83}"/>
              </a:ext>
            </a:extLst>
          </p:cNvPr>
          <p:cNvSpPr txBox="1">
            <a:spLocks/>
          </p:cNvSpPr>
          <p:nvPr/>
        </p:nvSpPr>
        <p:spPr>
          <a:xfrm>
            <a:off x="1564799" y="884575"/>
            <a:ext cx="2656681" cy="70722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1" name="Google Shape;89;p13">
            <a:extLst>
              <a:ext uri="{FF2B5EF4-FFF2-40B4-BE49-F238E27FC236}">
                <a16:creationId xmlns:a16="http://schemas.microsoft.com/office/drawing/2014/main" id="{3DC279B4-C88D-38F4-5841-7DD6FDCD5A85}"/>
              </a:ext>
            </a:extLst>
          </p:cNvPr>
          <p:cNvSpPr txBox="1">
            <a:spLocks/>
          </p:cNvSpPr>
          <p:nvPr/>
        </p:nvSpPr>
        <p:spPr>
          <a:xfrm>
            <a:off x="1684665" y="901573"/>
            <a:ext cx="2247255" cy="84425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pic>
        <p:nvPicPr>
          <p:cNvPr id="3" name="Picture 2" descr="A screenshot of a video game&#10;&#10;Description automatically generated with medium confidence">
            <a:extLst>
              <a:ext uri="{FF2B5EF4-FFF2-40B4-BE49-F238E27FC236}">
                <a16:creationId xmlns:a16="http://schemas.microsoft.com/office/drawing/2014/main" id="{0B11A3F4-2932-C5EC-F012-EF4816B78CB5}"/>
              </a:ext>
            </a:extLst>
          </p:cNvPr>
          <p:cNvPicPr>
            <a:picLocks noChangeAspect="1"/>
          </p:cNvPicPr>
          <p:nvPr/>
        </p:nvPicPr>
        <p:blipFill>
          <a:blip r:embed="rId3"/>
          <a:stretch>
            <a:fillRect/>
          </a:stretch>
        </p:blipFill>
        <p:spPr>
          <a:xfrm>
            <a:off x="1999762" y="896994"/>
            <a:ext cx="5506497" cy="4169115"/>
          </a:xfrm>
          <a:prstGeom prst="rect">
            <a:avLst/>
          </a:prstGeom>
        </p:spPr>
      </p:pic>
      <p:sp>
        <p:nvSpPr>
          <p:cNvPr id="7" name="Google Shape;89;p13">
            <a:extLst>
              <a:ext uri="{FF2B5EF4-FFF2-40B4-BE49-F238E27FC236}">
                <a16:creationId xmlns:a16="http://schemas.microsoft.com/office/drawing/2014/main" id="{3D29B182-3FD1-B749-8E5C-5680DC39BF93}"/>
              </a:ext>
            </a:extLst>
          </p:cNvPr>
          <p:cNvSpPr txBox="1">
            <a:spLocks/>
          </p:cNvSpPr>
          <p:nvPr/>
        </p:nvSpPr>
        <p:spPr>
          <a:xfrm>
            <a:off x="2437756" y="887999"/>
            <a:ext cx="2719332" cy="52932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8" name="Google Shape;89;p13">
            <a:extLst>
              <a:ext uri="{FF2B5EF4-FFF2-40B4-BE49-F238E27FC236}">
                <a16:creationId xmlns:a16="http://schemas.microsoft.com/office/drawing/2014/main" id="{0D281E48-F3DB-EA6F-4C78-DDB45F536EBB}"/>
              </a:ext>
            </a:extLst>
          </p:cNvPr>
          <p:cNvSpPr txBox="1">
            <a:spLocks/>
          </p:cNvSpPr>
          <p:nvPr/>
        </p:nvSpPr>
        <p:spPr>
          <a:xfrm>
            <a:off x="6648897" y="1308160"/>
            <a:ext cx="1406356" cy="76448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TRAIN</a:t>
            </a:r>
          </a:p>
          <a:p>
            <a:pPr marL="0" indent="0" algn="just"/>
            <a:r>
              <a:rPr lang="en-GB" sz="1000" dirty="0">
                <a:solidFill>
                  <a:schemeClr val="bg2"/>
                </a:solidFill>
              </a:rPr>
              <a:t>(5 leaves in the tree = 5 zones are defined)</a:t>
            </a:r>
          </a:p>
        </p:txBody>
      </p:sp>
      <p:sp>
        <p:nvSpPr>
          <p:cNvPr id="9" name="Google Shape;89;p13">
            <a:extLst>
              <a:ext uri="{FF2B5EF4-FFF2-40B4-BE49-F238E27FC236}">
                <a16:creationId xmlns:a16="http://schemas.microsoft.com/office/drawing/2014/main" id="{CFCDAC81-A47B-475C-52B3-4F837A7CA761}"/>
              </a:ext>
            </a:extLst>
          </p:cNvPr>
          <p:cNvSpPr txBox="1">
            <a:spLocks/>
          </p:cNvSpPr>
          <p:nvPr/>
        </p:nvSpPr>
        <p:spPr>
          <a:xfrm>
            <a:off x="6648897" y="2639445"/>
            <a:ext cx="1341979" cy="68421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rPr>
              <a:t>TEST</a:t>
            </a:r>
          </a:p>
          <a:p>
            <a:pPr marL="0" indent="0" algn="just"/>
            <a:r>
              <a:rPr lang="el-GR" sz="1100" dirty="0">
                <a:solidFill>
                  <a:schemeClr val="bg2"/>
                </a:solidFill>
              </a:rPr>
              <a:t>ε = 0.1632</a:t>
            </a:r>
            <a:endParaRPr lang="en-GB" sz="1100" dirty="0">
              <a:solidFill>
                <a:schemeClr val="bg2"/>
              </a:solidFill>
            </a:endParaRPr>
          </a:p>
        </p:txBody>
      </p:sp>
      <p:sp>
        <p:nvSpPr>
          <p:cNvPr id="10" name="Google Shape;89;p13">
            <a:extLst>
              <a:ext uri="{FF2B5EF4-FFF2-40B4-BE49-F238E27FC236}">
                <a16:creationId xmlns:a16="http://schemas.microsoft.com/office/drawing/2014/main" id="{31B7528F-225E-031F-ABC9-F35119354CF1}"/>
              </a:ext>
            </a:extLst>
          </p:cNvPr>
          <p:cNvSpPr txBox="1">
            <a:spLocks/>
          </p:cNvSpPr>
          <p:nvPr/>
        </p:nvSpPr>
        <p:spPr>
          <a:xfrm>
            <a:off x="2122617" y="3127125"/>
            <a:ext cx="2533203" cy="684212"/>
          </a:xfrm>
          <a:prstGeom prst="rect">
            <a:avLst/>
          </a:prstGeom>
          <a:solidFill>
            <a:schemeClr val="tx2"/>
          </a:solid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 The modelling is constrained by the number of observations available in TRAIN</a:t>
            </a:r>
          </a:p>
          <a:p>
            <a:pPr marL="0" indent="0" algn="just"/>
            <a:r>
              <a:rPr lang="en-GB" sz="1200" dirty="0">
                <a:solidFill>
                  <a:schemeClr val="bg2"/>
                </a:solidFill>
              </a:rPr>
              <a:t>- If we try to force the segmentations, "bad" variables can be inserted</a:t>
            </a:r>
          </a:p>
          <a:p>
            <a:pPr marL="0" indent="0" algn="just"/>
            <a:r>
              <a:rPr lang="en-GB" sz="1200" dirty="0">
                <a:solidFill>
                  <a:schemeClr val="bg2"/>
                </a:solidFill>
              </a:rPr>
              <a:t>"variables can be inserted</a:t>
            </a:r>
          </a:p>
        </p:txBody>
      </p:sp>
      <p:sp>
        <p:nvSpPr>
          <p:cNvPr id="16" name="Google Shape;89;p13">
            <a:extLst>
              <a:ext uri="{FF2B5EF4-FFF2-40B4-BE49-F238E27FC236}">
                <a16:creationId xmlns:a16="http://schemas.microsoft.com/office/drawing/2014/main" id="{EB3E5495-1004-18E4-62E6-2093027F4FBF}"/>
              </a:ext>
            </a:extLst>
          </p:cNvPr>
          <p:cNvSpPr txBox="1">
            <a:spLocks/>
          </p:cNvSpPr>
          <p:nvPr/>
        </p:nvSpPr>
        <p:spPr>
          <a:xfrm>
            <a:off x="2623261" y="4026344"/>
            <a:ext cx="1948739" cy="684212"/>
          </a:xfrm>
          <a:prstGeom prst="rect">
            <a:avLst/>
          </a:prstGeom>
          <a:solidFill>
            <a:schemeClr val="tx2"/>
          </a:solidFill>
          <a:ln>
            <a:solidFill>
              <a:schemeClr val="accent5"/>
            </a:solidFill>
          </a:ln>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rgbClr val="9D9A12"/>
                </a:solidFill>
              </a:rPr>
              <a:t>tree.p &lt;- rpart(y ~ ., data = d.train,</a:t>
            </a:r>
          </a:p>
          <a:p>
            <a:pPr marL="0" indent="0" algn="just"/>
            <a:endParaRPr lang="en-GB" sz="1200" dirty="0">
              <a:solidFill>
                <a:schemeClr val="bg2"/>
              </a:solidFill>
            </a:endParaRPr>
          </a:p>
          <a:p>
            <a:pPr marL="0" indent="0" algn="just"/>
            <a:r>
              <a:rPr lang="en-GB" sz="1100" dirty="0">
                <a:solidFill>
                  <a:schemeClr val="accent3"/>
                </a:solidFill>
              </a:rPr>
              <a:t>control=list(cp=0,minsplit=2,minbucket=1))</a:t>
            </a:r>
          </a:p>
          <a:p>
            <a:pPr marL="0" indent="0" algn="just"/>
            <a:endParaRPr lang="en-GB" sz="1200" dirty="0">
              <a:solidFill>
                <a:schemeClr val="bg2"/>
              </a:solidFill>
            </a:endParaRPr>
          </a:p>
          <a:p>
            <a:pPr marL="0" indent="0" algn="just"/>
            <a:r>
              <a:rPr lang="en-GB" sz="1200" dirty="0">
                <a:solidFill>
                  <a:srgbClr val="9D9A12"/>
                </a:solidFill>
              </a:rPr>
              <a:t>print(tree.p</a:t>
            </a:r>
            <a:r>
              <a:rPr lang="en-GB" sz="1200" dirty="0">
                <a:solidFill>
                  <a:schemeClr val="bg2"/>
                </a:solidFill>
              </a:rPr>
              <a:t>)</a:t>
            </a:r>
          </a:p>
        </p:txBody>
      </p:sp>
      <p:sp>
        <p:nvSpPr>
          <p:cNvPr id="17" name="Google Shape;89;p13">
            <a:extLst>
              <a:ext uri="{FF2B5EF4-FFF2-40B4-BE49-F238E27FC236}">
                <a16:creationId xmlns:a16="http://schemas.microsoft.com/office/drawing/2014/main" id="{5B5C55DC-820E-7C26-40FD-2C3D09B78E4F}"/>
              </a:ext>
            </a:extLst>
          </p:cNvPr>
          <p:cNvSpPr txBox="1">
            <a:spLocks/>
          </p:cNvSpPr>
          <p:nvPr/>
        </p:nvSpPr>
        <p:spPr>
          <a:xfrm>
            <a:off x="1773185" y="4736085"/>
            <a:ext cx="3172195" cy="37895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8" name="Google Shape;89;p13">
            <a:extLst>
              <a:ext uri="{FF2B5EF4-FFF2-40B4-BE49-F238E27FC236}">
                <a16:creationId xmlns:a16="http://schemas.microsoft.com/office/drawing/2014/main" id="{0E1E9E4B-89EB-2F39-110C-B63D4EFB88B0}"/>
              </a:ext>
            </a:extLst>
          </p:cNvPr>
          <p:cNvSpPr txBox="1">
            <a:spLocks/>
          </p:cNvSpPr>
          <p:nvPr/>
        </p:nvSpPr>
        <p:spPr>
          <a:xfrm>
            <a:off x="7319887" y="4764545"/>
            <a:ext cx="1824114" cy="37895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Tree>
    <p:extLst>
      <p:ext uri="{BB962C8B-B14F-4D97-AF65-F5344CB8AC3E}">
        <p14:creationId xmlns:p14="http://schemas.microsoft.com/office/powerpoint/2010/main" val="4154658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Decision trees</a:t>
            </a:r>
          </a:p>
        </p:txBody>
      </p:sp>
      <p:sp>
        <p:nvSpPr>
          <p:cNvPr id="4" name="Google Shape;89;p13">
            <a:extLst>
              <a:ext uri="{FF2B5EF4-FFF2-40B4-BE49-F238E27FC236}">
                <a16:creationId xmlns:a16="http://schemas.microsoft.com/office/drawing/2014/main" id="{3F33B1E8-4E47-603B-04F5-FBB1271F9E0B}"/>
              </a:ext>
            </a:extLst>
          </p:cNvPr>
          <p:cNvSpPr txBox="1">
            <a:spLocks/>
          </p:cNvSpPr>
          <p:nvPr/>
        </p:nvSpPr>
        <p:spPr>
          <a:xfrm>
            <a:off x="1824113" y="1024520"/>
            <a:ext cx="2898011" cy="5672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dirty="0">
              <a:solidFill>
                <a:schemeClr val="bg2"/>
              </a:solidFill>
            </a:endParaRPr>
          </a:p>
        </p:txBody>
      </p:sp>
      <p:sp>
        <p:nvSpPr>
          <p:cNvPr id="13" name="Google Shape;89;p13">
            <a:extLst>
              <a:ext uri="{FF2B5EF4-FFF2-40B4-BE49-F238E27FC236}">
                <a16:creationId xmlns:a16="http://schemas.microsoft.com/office/drawing/2014/main" id="{787D9D36-B122-E636-38FC-5462F3BEE026}"/>
              </a:ext>
            </a:extLst>
          </p:cNvPr>
          <p:cNvSpPr txBox="1">
            <a:spLocks/>
          </p:cNvSpPr>
          <p:nvPr/>
        </p:nvSpPr>
        <p:spPr>
          <a:xfrm>
            <a:off x="1931204" y="1061621"/>
            <a:ext cx="1406356" cy="68421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200" dirty="0">
              <a:solidFill>
                <a:schemeClr val="bg2"/>
              </a:solidFill>
            </a:endParaRPr>
          </a:p>
        </p:txBody>
      </p:sp>
      <p:sp>
        <p:nvSpPr>
          <p:cNvPr id="5" name="Google Shape;89;p13">
            <a:extLst>
              <a:ext uri="{FF2B5EF4-FFF2-40B4-BE49-F238E27FC236}">
                <a16:creationId xmlns:a16="http://schemas.microsoft.com/office/drawing/2014/main" id="{08FA8010-ACA2-0489-8D3B-190C630D7D83}"/>
              </a:ext>
            </a:extLst>
          </p:cNvPr>
          <p:cNvSpPr txBox="1">
            <a:spLocks/>
          </p:cNvSpPr>
          <p:nvPr/>
        </p:nvSpPr>
        <p:spPr>
          <a:xfrm>
            <a:off x="1564799" y="884575"/>
            <a:ext cx="2656681" cy="70722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1" name="Google Shape;89;p13">
            <a:extLst>
              <a:ext uri="{FF2B5EF4-FFF2-40B4-BE49-F238E27FC236}">
                <a16:creationId xmlns:a16="http://schemas.microsoft.com/office/drawing/2014/main" id="{3DC279B4-C88D-38F4-5841-7DD6FDCD5A85}"/>
              </a:ext>
            </a:extLst>
          </p:cNvPr>
          <p:cNvSpPr txBox="1">
            <a:spLocks/>
          </p:cNvSpPr>
          <p:nvPr/>
        </p:nvSpPr>
        <p:spPr>
          <a:xfrm>
            <a:off x="1684665" y="901573"/>
            <a:ext cx="2247255" cy="84425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7" name="Google Shape;89;p13">
            <a:extLst>
              <a:ext uri="{FF2B5EF4-FFF2-40B4-BE49-F238E27FC236}">
                <a16:creationId xmlns:a16="http://schemas.microsoft.com/office/drawing/2014/main" id="{3D29B182-3FD1-B749-8E5C-5680DC39BF93}"/>
              </a:ext>
            </a:extLst>
          </p:cNvPr>
          <p:cNvSpPr txBox="1">
            <a:spLocks/>
          </p:cNvSpPr>
          <p:nvPr/>
        </p:nvSpPr>
        <p:spPr>
          <a:xfrm>
            <a:off x="2437756" y="887999"/>
            <a:ext cx="2719332" cy="52932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8" name="Google Shape;89;p13">
            <a:extLst>
              <a:ext uri="{FF2B5EF4-FFF2-40B4-BE49-F238E27FC236}">
                <a16:creationId xmlns:a16="http://schemas.microsoft.com/office/drawing/2014/main" id="{0E1E9E4B-89EB-2F39-110C-B63D4EFB88B0}"/>
              </a:ext>
            </a:extLst>
          </p:cNvPr>
          <p:cNvSpPr txBox="1">
            <a:spLocks/>
          </p:cNvSpPr>
          <p:nvPr/>
        </p:nvSpPr>
        <p:spPr>
          <a:xfrm>
            <a:off x="7319887" y="4764545"/>
            <a:ext cx="1824114" cy="37895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pic>
        <p:nvPicPr>
          <p:cNvPr id="6" name="Picture 5" descr="Text&#10;&#10;Description automatically generated">
            <a:extLst>
              <a:ext uri="{FF2B5EF4-FFF2-40B4-BE49-F238E27FC236}">
                <a16:creationId xmlns:a16="http://schemas.microsoft.com/office/drawing/2014/main" id="{D2FDFD5E-2940-09D9-BB46-71E3F7C6ADA2}"/>
              </a:ext>
            </a:extLst>
          </p:cNvPr>
          <p:cNvPicPr>
            <a:picLocks noChangeAspect="1"/>
          </p:cNvPicPr>
          <p:nvPr/>
        </p:nvPicPr>
        <p:blipFill>
          <a:blip r:embed="rId3"/>
          <a:stretch>
            <a:fillRect/>
          </a:stretch>
        </p:blipFill>
        <p:spPr>
          <a:xfrm>
            <a:off x="1677012" y="939223"/>
            <a:ext cx="6024545" cy="4204277"/>
          </a:xfrm>
          <a:prstGeom prst="rect">
            <a:avLst/>
          </a:prstGeom>
        </p:spPr>
      </p:pic>
      <p:sp>
        <p:nvSpPr>
          <p:cNvPr id="12" name="Google Shape;89;p13">
            <a:extLst>
              <a:ext uri="{FF2B5EF4-FFF2-40B4-BE49-F238E27FC236}">
                <a16:creationId xmlns:a16="http://schemas.microsoft.com/office/drawing/2014/main" id="{91FDA1FA-FC26-C222-D33F-28EE7D353EE5}"/>
              </a:ext>
            </a:extLst>
          </p:cNvPr>
          <p:cNvSpPr txBox="1">
            <a:spLocks/>
          </p:cNvSpPr>
          <p:nvPr/>
        </p:nvSpPr>
        <p:spPr>
          <a:xfrm>
            <a:off x="1641644" y="917273"/>
            <a:ext cx="2183596" cy="76448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p:txBody>
      </p:sp>
      <p:sp>
        <p:nvSpPr>
          <p:cNvPr id="14" name="Google Shape;89;p13">
            <a:extLst>
              <a:ext uri="{FF2B5EF4-FFF2-40B4-BE49-F238E27FC236}">
                <a16:creationId xmlns:a16="http://schemas.microsoft.com/office/drawing/2014/main" id="{5B7E8C2C-C552-9B6F-C6B7-CCBBD6C95155}"/>
              </a:ext>
            </a:extLst>
          </p:cNvPr>
          <p:cNvSpPr txBox="1">
            <a:spLocks/>
          </p:cNvSpPr>
          <p:nvPr/>
        </p:nvSpPr>
        <p:spPr>
          <a:xfrm>
            <a:off x="3444652" y="1010768"/>
            <a:ext cx="1100912" cy="292252"/>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Gini index</a:t>
            </a:r>
          </a:p>
        </p:txBody>
      </p:sp>
      <p:sp>
        <p:nvSpPr>
          <p:cNvPr id="15" name="Google Shape;89;p13">
            <a:extLst>
              <a:ext uri="{FF2B5EF4-FFF2-40B4-BE49-F238E27FC236}">
                <a16:creationId xmlns:a16="http://schemas.microsoft.com/office/drawing/2014/main" id="{68DF0BF8-B901-4BE2-3E0E-7BDD857F59B2}"/>
              </a:ext>
            </a:extLst>
          </p:cNvPr>
          <p:cNvSpPr txBox="1">
            <a:spLocks/>
          </p:cNvSpPr>
          <p:nvPr/>
        </p:nvSpPr>
        <p:spPr>
          <a:xfrm>
            <a:off x="6020855" y="934567"/>
            <a:ext cx="2047107" cy="90407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rgbClr val="9D9A12"/>
                </a:solidFill>
              </a:rPr>
              <a:t>Concentration index</a:t>
            </a:r>
          </a:p>
          <a:p>
            <a:pPr marL="0" indent="0" algn="just"/>
            <a:r>
              <a:rPr lang="en-GB" sz="1000" dirty="0">
                <a:solidFill>
                  <a:srgbClr val="9D9A12"/>
                </a:solidFill>
              </a:rPr>
              <a:t>Impurity measurement </a:t>
            </a:r>
          </a:p>
          <a:p>
            <a:pPr marL="0" indent="0" algn="just"/>
            <a:r>
              <a:rPr lang="en-GB" sz="1000" dirty="0">
                <a:solidFill>
                  <a:srgbClr val="9D9A12"/>
                </a:solidFill>
              </a:rPr>
              <a:t>Quadratic entropy </a:t>
            </a:r>
          </a:p>
          <a:p>
            <a:pPr marL="0" indent="0" algn="just"/>
            <a:r>
              <a:rPr lang="en-GB" sz="1000" dirty="0">
                <a:solidFill>
                  <a:srgbClr val="9D9A12"/>
                </a:solidFill>
              </a:rPr>
              <a:t>Variance for qualitative variable</a:t>
            </a:r>
          </a:p>
        </p:txBody>
      </p:sp>
      <p:sp>
        <p:nvSpPr>
          <p:cNvPr id="19" name="Google Shape;89;p13">
            <a:extLst>
              <a:ext uri="{FF2B5EF4-FFF2-40B4-BE49-F238E27FC236}">
                <a16:creationId xmlns:a16="http://schemas.microsoft.com/office/drawing/2014/main" id="{9A2F9C54-4516-5069-0F2C-20867D880E1F}"/>
              </a:ext>
            </a:extLst>
          </p:cNvPr>
          <p:cNvSpPr txBox="1">
            <a:spLocks/>
          </p:cNvSpPr>
          <p:nvPr/>
        </p:nvSpPr>
        <p:spPr>
          <a:xfrm>
            <a:off x="2062764" y="3273907"/>
            <a:ext cx="1975836" cy="604673"/>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Information (variance) explained</a:t>
            </a:r>
          </a:p>
          <a:p>
            <a:pPr marL="0" indent="0"/>
            <a:r>
              <a:rPr lang="en-GB" sz="1000" dirty="0">
                <a:solidFill>
                  <a:schemeClr val="bg2"/>
                </a:solidFill>
              </a:rPr>
              <a:t>by the model</a:t>
            </a:r>
          </a:p>
        </p:txBody>
      </p:sp>
      <p:sp>
        <p:nvSpPr>
          <p:cNvPr id="20" name="Google Shape;89;p13">
            <a:extLst>
              <a:ext uri="{FF2B5EF4-FFF2-40B4-BE49-F238E27FC236}">
                <a16:creationId xmlns:a16="http://schemas.microsoft.com/office/drawing/2014/main" id="{790A5881-DE4B-2CCA-FD21-AACB975F7BDE}"/>
              </a:ext>
            </a:extLst>
          </p:cNvPr>
          <p:cNvSpPr txBox="1">
            <a:spLocks/>
          </p:cNvSpPr>
          <p:nvPr/>
        </p:nvSpPr>
        <p:spPr>
          <a:xfrm>
            <a:off x="2078004" y="3999590"/>
            <a:ext cx="2013936" cy="604673"/>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It can be decomposed according to the segmentations in the tree</a:t>
            </a:r>
          </a:p>
        </p:txBody>
      </p:sp>
      <p:sp>
        <p:nvSpPr>
          <p:cNvPr id="21" name="Google Shape;89;p13">
            <a:extLst>
              <a:ext uri="{FF2B5EF4-FFF2-40B4-BE49-F238E27FC236}">
                <a16:creationId xmlns:a16="http://schemas.microsoft.com/office/drawing/2014/main" id="{A6918210-28D6-0541-5E32-0DF01B80F10B}"/>
              </a:ext>
            </a:extLst>
          </p:cNvPr>
          <p:cNvSpPr txBox="1">
            <a:spLocks/>
          </p:cNvSpPr>
          <p:nvPr/>
        </p:nvSpPr>
        <p:spPr>
          <a:xfrm>
            <a:off x="1379220" y="4601130"/>
            <a:ext cx="6620128" cy="54132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rgbClr val="C00000"/>
                </a:solidFill>
              </a:rPr>
              <a:t>The gain </a:t>
            </a:r>
            <a:r>
              <a:rPr lang="en-GB" sz="1000" b="1" dirty="0">
                <a:solidFill>
                  <a:srgbClr val="C00000"/>
                </a:solidFill>
              </a:rPr>
              <a:t>∆</a:t>
            </a:r>
            <a:r>
              <a:rPr lang="en-GB" sz="1000" dirty="0">
                <a:solidFill>
                  <a:srgbClr val="C00000"/>
                </a:solidFill>
              </a:rPr>
              <a:t> induced by each segmentation can be put into the context of the overall quality of the model SCE. The importance decreases as one moves away from the root (because the vertex weight is low).</a:t>
            </a:r>
          </a:p>
        </p:txBody>
      </p:sp>
      <p:sp>
        <p:nvSpPr>
          <p:cNvPr id="86" name="Google Shape;86;p13"/>
          <p:cNvSpPr txBox="1">
            <a:spLocks noGrp="1"/>
          </p:cNvSpPr>
          <p:nvPr>
            <p:ph type="ctrTitle"/>
          </p:nvPr>
        </p:nvSpPr>
        <p:spPr>
          <a:xfrm>
            <a:off x="1931204" y="341504"/>
            <a:ext cx="5281592"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800" dirty="0"/>
              <a:t>Decision trees </a:t>
            </a:r>
            <a:br>
              <a:rPr lang="en-GB" sz="2800" dirty="0"/>
            </a:br>
            <a:r>
              <a:rPr lang="en-GB" sz="1400" dirty="0"/>
              <a:t>(decomposition of the information gain)</a:t>
            </a:r>
            <a:endParaRPr lang="en-GB" sz="2400" dirty="0"/>
          </a:p>
        </p:txBody>
      </p:sp>
      <p:sp>
        <p:nvSpPr>
          <p:cNvPr id="23" name="Google Shape;89;p13">
            <a:extLst>
              <a:ext uri="{FF2B5EF4-FFF2-40B4-BE49-F238E27FC236}">
                <a16:creationId xmlns:a16="http://schemas.microsoft.com/office/drawing/2014/main" id="{80AD630B-D3E4-E27A-E8E5-BFF8866C0355}"/>
              </a:ext>
            </a:extLst>
          </p:cNvPr>
          <p:cNvSpPr txBox="1">
            <a:spLocks/>
          </p:cNvSpPr>
          <p:nvPr/>
        </p:nvSpPr>
        <p:spPr>
          <a:xfrm>
            <a:off x="4243486" y="998220"/>
            <a:ext cx="1100912" cy="152400"/>
          </a:xfrm>
          <a:prstGeom prst="rect">
            <a:avLst/>
          </a:prstGeom>
          <a:solidFill>
            <a:schemeClr val="tx2"/>
          </a:solid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p:txBody>
      </p:sp>
    </p:spTree>
    <p:extLst>
      <p:ext uri="{BB962C8B-B14F-4D97-AF65-F5344CB8AC3E}">
        <p14:creationId xmlns:p14="http://schemas.microsoft.com/office/powerpoint/2010/main" val="4254461033"/>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2110</TotalTime>
  <Words>4191</Words>
  <Application>Microsoft Office PowerPoint</Application>
  <PresentationFormat>On-screen Show (16:9)</PresentationFormat>
  <Paragraphs>406</Paragraphs>
  <Slides>42</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Lato</vt:lpstr>
      <vt:lpstr>Meiryo</vt:lpstr>
      <vt:lpstr>Raleway</vt:lpstr>
      <vt:lpstr>Arial</vt:lpstr>
      <vt:lpstr>Streamline</vt:lpstr>
      <vt:lpstr>Bagging – Random Forest – Boosting </vt:lpstr>
      <vt:lpstr>principle of set techniques</vt:lpstr>
      <vt:lpstr>Data</vt:lpstr>
      <vt:lpstr>Components of the error (1)</vt:lpstr>
      <vt:lpstr>Components of the error (2)</vt:lpstr>
      <vt:lpstr>Decision trees</vt:lpstr>
      <vt:lpstr>Decision trees (Construction)</vt:lpstr>
      <vt:lpstr>Decision trees (induced borders)</vt:lpstr>
      <vt:lpstr>Decision trees  (decomposition of the information gain)</vt:lpstr>
      <vt:lpstr>Report on decision trees</vt:lpstr>
      <vt:lpstr>Bagging</vt:lpstr>
      <vt:lpstr>Bagging Algorithm</vt:lpstr>
      <vt:lpstr>Bagging Algorithm Why Does it work?</vt:lpstr>
      <vt:lpstr>Bagging Algorithm Applying it to our Data</vt:lpstr>
      <vt:lpstr>Bagging And Number of B Replications</vt:lpstr>
      <vt:lpstr>Bagging and Scoring</vt:lpstr>
      <vt:lpstr>Bagging The importance of variables (1)</vt:lpstr>
      <vt:lpstr>Bagging The importance of variables (2)</vt:lpstr>
      <vt:lpstr>Bagging Error estimation OOB</vt:lpstr>
      <vt:lpstr>Bagging concept of margin</vt:lpstr>
      <vt:lpstr>Random forest</vt:lpstr>
      <vt:lpstr>Random Forest starting point</vt:lpstr>
      <vt:lpstr>Random Forest Algorithm</vt:lpstr>
      <vt:lpstr>Random Forest In Practice</vt:lpstr>
      <vt:lpstr>Random Forest Details on the trees</vt:lpstr>
      <vt:lpstr>Random Forest balance sheet</vt:lpstr>
      <vt:lpstr>Boosting</vt:lpstr>
      <vt:lpstr>Boosting Ideas</vt:lpstr>
      <vt:lpstr>Adaboost.M1 Adaptive Boosting</vt:lpstr>
      <vt:lpstr>Adaboost.M1 Adaptive Boosting</vt:lpstr>
      <vt:lpstr>Boosting beyond the binary framework</vt:lpstr>
      <vt:lpstr>Boosting beyond the binary framework</vt:lpstr>
      <vt:lpstr>Boosting Decision Stump</vt:lpstr>
      <vt:lpstr>Boosting Decision Stump</vt:lpstr>
      <vt:lpstr>Boosting balance sheet</vt:lpstr>
      <vt:lpstr>Software</vt:lpstr>
      <vt:lpstr>R &amp; Python</vt:lpstr>
      <vt:lpstr>Tanagra</vt:lpstr>
      <vt:lpstr>Knime, etc</vt:lpstr>
      <vt:lpstr>Knime, etc</vt:lpstr>
      <vt:lpstr>Balance Sheet</vt:lpstr>
      <vt:lpstr>Bagging, Random Forest, Boosting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 </dc:title>
  <cp:lastModifiedBy>Aimene HAMMANI</cp:lastModifiedBy>
  <cp:revision>28</cp:revision>
  <dcterms:modified xsi:type="dcterms:W3CDTF">2022-12-20T11:24:14Z</dcterms:modified>
</cp:coreProperties>
</file>